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1655" r:id="rId2"/>
    <p:sldId id="261" r:id="rId3"/>
    <p:sldId id="1702" r:id="rId4"/>
    <p:sldId id="1708" r:id="rId5"/>
    <p:sldId id="1796" r:id="rId6"/>
    <p:sldId id="1797" r:id="rId7"/>
    <p:sldId id="1798" r:id="rId8"/>
    <p:sldId id="1799" r:id="rId9"/>
    <p:sldId id="1800" r:id="rId10"/>
    <p:sldId id="1801" r:id="rId11"/>
    <p:sldId id="1802" r:id="rId12"/>
    <p:sldId id="1811" r:id="rId13"/>
    <p:sldId id="1803" r:id="rId14"/>
    <p:sldId id="1804" r:id="rId15"/>
    <p:sldId id="1805" r:id="rId16"/>
    <p:sldId id="1806" r:id="rId17"/>
    <p:sldId id="1807" r:id="rId18"/>
    <p:sldId id="1808" r:id="rId19"/>
    <p:sldId id="1809" r:id="rId20"/>
    <p:sldId id="1810" r:id="rId21"/>
    <p:sldId id="1812" r:id="rId22"/>
    <p:sldId id="1709" r:id="rId23"/>
    <p:sldId id="1813" r:id="rId24"/>
    <p:sldId id="1814" r:id="rId25"/>
    <p:sldId id="1815" r:id="rId26"/>
    <p:sldId id="1795" r:id="rId27"/>
    <p:sldId id="1817" r:id="rId28"/>
    <p:sldId id="1816" r:id="rId29"/>
    <p:sldId id="1818" r:id="rId30"/>
    <p:sldId id="1819" r:id="rId31"/>
    <p:sldId id="1760" r:id="rId32"/>
    <p:sldId id="1660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récapitulative" id="{0ED0AA25-06D0-403C-B8D5-7925B3198D2F}">
          <p14:sldIdLst/>
        </p14:section>
        <p14:section name="Section 1" id="{37F37023-E076-4EF9-B63D-8893E698E507}">
          <p14:sldIdLst>
            <p14:sldId id="1655"/>
            <p14:sldId id="261"/>
            <p14:sldId id="1702"/>
            <p14:sldId id="1708"/>
            <p14:sldId id="1796"/>
            <p14:sldId id="1797"/>
            <p14:sldId id="1798"/>
            <p14:sldId id="1799"/>
            <p14:sldId id="1800"/>
            <p14:sldId id="1801"/>
            <p14:sldId id="1802"/>
            <p14:sldId id="1811"/>
            <p14:sldId id="1803"/>
            <p14:sldId id="1804"/>
            <p14:sldId id="1805"/>
            <p14:sldId id="1806"/>
            <p14:sldId id="1807"/>
            <p14:sldId id="1808"/>
            <p14:sldId id="1809"/>
            <p14:sldId id="1810"/>
            <p14:sldId id="1812"/>
            <p14:sldId id="1709"/>
            <p14:sldId id="1813"/>
            <p14:sldId id="1814"/>
            <p14:sldId id="1815"/>
            <p14:sldId id="1795"/>
            <p14:sldId id="1817"/>
            <p14:sldId id="1816"/>
            <p14:sldId id="1818"/>
            <p14:sldId id="1819"/>
            <p14:sldId id="1760"/>
            <p14:sldId id="16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57B"/>
    <a:srgbClr val="6B526B"/>
    <a:srgbClr val="7BAAAD"/>
    <a:srgbClr val="D3CDD4"/>
    <a:srgbClr val="BDECDE"/>
    <a:srgbClr val="D69473"/>
    <a:srgbClr val="53C3C3"/>
    <a:srgbClr val="0084A1"/>
    <a:srgbClr val="09B8AB"/>
    <a:srgbClr val="66C2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6357" autoAdjust="0"/>
  </p:normalViewPr>
  <p:slideViewPr>
    <p:cSldViewPr snapToGrid="0">
      <p:cViewPr>
        <p:scale>
          <a:sx n="125" d="100"/>
          <a:sy n="125" d="100"/>
        </p:scale>
        <p:origin x="96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383E250-A022-4308-A6B3-941E5A84BF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5E94E6-FCB9-47C5-8C2A-F70D3B8D80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5D601-A8DA-481F-BF17-E1EFAA7B4485}" type="datetimeFigureOut">
              <a:rPr lang="fr-FR" smtClean="0"/>
              <a:t>05/10/2021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3C1728-831C-4E83-892B-1CF11069BD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EBE669-BB61-4839-A860-CEBE6859A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B9988-4FFE-4E83-89B2-1DC030A0A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28326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79C1C-2B6E-4AE4-A2D1-5054958F8EF5}" type="datetimeFigureOut">
              <a:rPr lang="fr-FR" noProof="0" smtClean="0"/>
              <a:t>05/10/2021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E9DA8-070E-4B32-8D90-E4D868D86A33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407435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E9DA8-070E-4B32-8D90-E4D868D86A33}" type="slidenum">
              <a:rPr lang="fr-FR" noProof="0" smtClean="0"/>
              <a:t>1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94C0BB-AEFE-456F-BD96-5835DD6E36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11820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89084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66620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09287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31014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35010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83673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6920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969512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12917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3613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E8B7796-D5F6-4F22-9B2C-4D4821E02C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10263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91975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C8ACDE3-85FD-4520-9541-33B56A6AA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28682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C8ACDE3-85FD-4520-9541-33B56A6AA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73914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C8ACDE3-85FD-4520-9541-33B56A6AA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86612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C8ACDE3-85FD-4520-9541-33B56A6AA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96757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C8ACDE3-85FD-4520-9541-33B56A6AA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58676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C8ACDE3-85FD-4520-9541-33B56A6AA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7499122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C8ACDE3-85FD-4520-9541-33B56A6AA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67835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C8ACDE3-85FD-4520-9541-33B56A6AA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575746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C8ACDE3-85FD-4520-9541-33B56A6AA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28012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1536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E8B7796-D5F6-4F22-9B2C-4D4821E02C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106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98501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285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675354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5631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125104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2995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85C658-1F42-4E71-B315-6D5D9F814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BB2A73-7E16-45C7-BEF6-8502BCD1F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B3C230-8801-44C4-945B-F9559C8C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DD12DA-F5C8-45DA-AACC-220F4BE6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9CDBA-5598-414A-9260-244C436E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345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A2546-EFAC-4811-BA41-A442466C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874212-0576-49C1-988F-CE8947D4F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C1353-145D-4D76-8D75-1BC508C9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1E848F-36FB-4F0A-9D9B-591A7D4E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8E6C37-2B48-43E7-8C5A-6BE20A81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809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88A17D6-E082-47AD-AE0C-B9E92C526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DA38AB1-A619-4AA7-A733-406A773B9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E588AD-A28B-4DCF-9A5F-3446667EF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34DD1C-A21F-485B-B8FD-F304BB14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3CC60A-D995-4AE6-9E19-279B224AB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3389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DC48B9-4D53-4593-B542-884C5BE57A38}"/>
              </a:ext>
            </a:extLst>
          </p:cNvPr>
          <p:cNvSpPr/>
          <p:nvPr userDrawn="1"/>
        </p:nvSpPr>
        <p:spPr>
          <a:xfrm>
            <a:off x="0" y="6560659"/>
            <a:ext cx="12192000" cy="305605"/>
          </a:xfrm>
          <a:prstGeom prst="rect">
            <a:avLst/>
          </a:prstGeom>
          <a:solidFill>
            <a:srgbClr val="01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4EEB135-56AA-4606-8341-6A95C1F8CB3B}"/>
              </a:ext>
            </a:extLst>
          </p:cNvPr>
          <p:cNvGrpSpPr/>
          <p:nvPr/>
        </p:nvGrpSpPr>
        <p:grpSpPr>
          <a:xfrm>
            <a:off x="0" y="0"/>
            <a:ext cx="12192000" cy="972000"/>
            <a:chOff x="0" y="-56876"/>
            <a:chExt cx="12192000" cy="972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73BE48-0001-4745-90DF-6DB9C20C196F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solidFill>
              <a:srgbClr val="01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Google Shape;90;p13">
              <a:extLst>
                <a:ext uri="{FF2B5EF4-FFF2-40B4-BE49-F238E27FC236}">
                  <a16:creationId xmlns:a16="http://schemas.microsoft.com/office/drawing/2014/main" id="{8D33F7C9-65FE-43AB-8303-ABFF31E37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  <p:pic>
          <p:nvPicPr>
            <p:cNvPr id="15" name="Picture 2" descr="OpenClassrooms (@OpenClassrooms) | Twitter">
              <a:extLst>
                <a:ext uri="{FF2B5EF4-FFF2-40B4-BE49-F238E27FC236}">
                  <a16:creationId xmlns:a16="http://schemas.microsoft.com/office/drawing/2014/main" id="{FD5E3793-03FA-426E-A697-C79DEC3B1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7200" y="-56876"/>
              <a:ext cx="972000" cy="9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C49ECCA1-9DC6-4B64-B7F9-DA555169D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659"/>
            <a:ext cx="2743200" cy="30560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Slide n° </a:t>
            </a:r>
            <a:fld id="{487AFC7C-9F4F-4499-A95B-096E3FE9943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4246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userDrawn="1">
  <p:cSld name="Титульный слайд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93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A45F3-B851-4D6D-B3BC-49FC24EE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187FA2-E2C9-4295-83A4-BA527393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1B0EA7-8695-4ABD-B9AF-9062D155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3E3AC5-B955-4939-9F06-F0D17FBA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436489-9A7C-40AA-A886-CDD820CE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3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BA9A3A-66F8-4745-B8CD-129E5E8B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72B705-2C6B-4B38-AC78-C81CD4400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1E7C1A-139F-4C3C-BF3E-36C5BEA3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025195-C36E-49CB-A10A-C2C7C0EC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6BC4DB-F050-4D5D-8A79-D0CC629C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232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97227-1CAC-446E-9C85-AA3255A7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E6DC17-EFC0-4EED-944D-B1A872B77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F5086E-834F-40E3-B54C-E056C6EF0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12C026-2EF4-4DA1-A391-10760A88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58FEAA-9EE1-41CB-9BC3-F66DAE44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59CAA3-7A6C-4FC7-ABAB-543F7C2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66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F2F2E-4208-47BA-8587-0FEE8C96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94C8FE-9F33-4626-AF30-0EC7EE07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1E6D8F-B3F3-447A-ACB7-F483BF32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F1AAF4-D1CA-4F42-B46D-AE0C6ABC3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79D9B0-DA23-451B-A081-A03A796AC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B172628-7902-4A95-96C9-E2468120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F55AC-85E1-4077-8EDC-ABFA7900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630F23B-BEB3-4F98-83E3-CBBFD4A0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205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833E8-656D-45A7-B70A-6BFA04D4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5B6D85F-6217-4E26-81AF-91BD6ACB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82307C-286A-4253-953D-DD054110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A2DE78-3DFD-491F-8383-D5157059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921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D6FB1D4-F0C9-4CF0-9D65-03F6BBEA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7F8F96-F564-48D7-A634-943129EF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889A28-1FC8-48A1-A2DC-8939BB3B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89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77BB3-2F9C-408A-905A-88AA2D3D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B872F-2353-45E6-BCD6-914E306E9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AEECAF-8B65-4FED-82D9-3D2DF21E9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C76013-6C1C-4053-940F-27C3F1E5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D22531-B648-4CD6-8EF1-C02EBECD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F1EB51-9A23-4616-BEE8-0BF06990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900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00FE8-38F7-467F-9596-959C08C3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0A3658A-D86C-4923-BF6F-C7141B465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4290A1-2841-4C15-8059-B7BF1C7BB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BCEEC5-D9CD-4CC0-A9E3-A0A8476A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33CB98-38DC-438E-8ECD-78F06AFC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EE7F96-4AF3-45F2-BE32-08D46D8A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45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44A1D2D-C364-46E4-B6DB-D68E6ACED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1C3247-942A-4AA8-B24F-1AE92D50E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C08821-28E8-4CED-9C83-6B2E25F87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9E026-7B32-4BE8-9B70-669343F21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B3BA0F-9443-45B3-96B4-512A6513F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764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0DDD8E-E6CC-440F-A3E2-B00393C023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b="0" i="0" dirty="0">
              <a:solidFill>
                <a:srgbClr val="000000"/>
              </a:solidFill>
              <a:effectLst/>
              <a:latin typeface="Montserrat"/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5FCBB38-B2AD-4DE6-9B55-5F1F5507DA48}"/>
              </a:ext>
            </a:extLst>
          </p:cNvPr>
          <p:cNvGrpSpPr/>
          <p:nvPr/>
        </p:nvGrpSpPr>
        <p:grpSpPr>
          <a:xfrm>
            <a:off x="2843976" y="1247750"/>
            <a:ext cx="5343052" cy="4362500"/>
            <a:chOff x="3914750" y="1260892"/>
            <a:chExt cx="4362501" cy="4362500"/>
          </a:xfrm>
        </p:grpSpPr>
        <p:sp>
          <p:nvSpPr>
            <p:cNvPr id="13" name="Rectangle: Rounded Corners 1">
              <a:extLst>
                <a:ext uri="{FF2B5EF4-FFF2-40B4-BE49-F238E27FC236}">
                  <a16:creationId xmlns:a16="http://schemas.microsoft.com/office/drawing/2014/main" id="{A89823E2-73B9-49C3-B1F8-160AFA3DA2CB}"/>
                </a:ext>
              </a:extLst>
            </p:cNvPr>
            <p:cNvSpPr/>
            <p:nvPr/>
          </p:nvSpPr>
          <p:spPr>
            <a:xfrm>
              <a:off x="3914750" y="1260892"/>
              <a:ext cx="4362500" cy="4362500"/>
            </a:xfrm>
            <a:prstGeom prst="roundRect">
              <a:avLst>
                <a:gd name="adj" fmla="val 6979"/>
              </a:avLst>
            </a:prstGeom>
            <a:solidFill>
              <a:srgbClr val="0084A1"/>
            </a:solidFill>
            <a:ln w="152400">
              <a:noFill/>
            </a:ln>
            <a:effectLst>
              <a:outerShdw blurRad="596900" dist="419100" dir="2700000" algn="tl" rotWithShape="0">
                <a:schemeClr val="accent3">
                  <a:lumMod val="50000"/>
                  <a:alpha val="8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BAD2B8-901A-4368-86D5-09E18CE173EE}"/>
                </a:ext>
              </a:extLst>
            </p:cNvPr>
            <p:cNvSpPr txBox="1"/>
            <p:nvPr/>
          </p:nvSpPr>
          <p:spPr>
            <a:xfrm>
              <a:off x="4582874" y="1907724"/>
              <a:ext cx="302625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SOUTENANCE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E67B52-4E07-46AF-9CE4-8714375B4B60}"/>
                </a:ext>
              </a:extLst>
            </p:cNvPr>
            <p:cNvSpPr txBox="1"/>
            <p:nvPr/>
          </p:nvSpPr>
          <p:spPr>
            <a:xfrm>
              <a:off x="4745825" y="2857552"/>
              <a:ext cx="27003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algn="ctr">
                <a:defRPr sz="4000">
                  <a:solidFill>
                    <a:srgbClr val="7451EB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Open Sans Extrabold" panose="020B0906030804020204" pitchFamily="34" charset="0"/>
                </a:defRPr>
              </a:lvl1pPr>
            </a:lstStyle>
            <a:p>
              <a:r>
                <a:rPr lang="fr-FR" b="1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</a:rPr>
                <a:t>PROJET</a:t>
              </a:r>
              <a:r>
                <a:rPr lang="en-US" b="1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</a:rPr>
                <a:t> n°5 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3C29B8-03CF-4789-B751-7412709683A9}"/>
                </a:ext>
              </a:extLst>
            </p:cNvPr>
            <p:cNvSpPr txBox="1"/>
            <p:nvPr/>
          </p:nvSpPr>
          <p:spPr>
            <a:xfrm>
              <a:off x="3914750" y="3812257"/>
              <a:ext cx="43625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Segmentez des clients</a:t>
              </a:r>
            </a:p>
            <a:p>
              <a:pPr algn="ctr"/>
              <a:r>
                <a:rPr lang="fr-FR" sz="2800" dirty="0">
                  <a:solidFill>
                    <a:schemeClr val="bg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 d'un site e-commerce</a:t>
              </a: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B9CE4D75-54C4-4AA1-81B4-F995F0BB1130}"/>
              </a:ext>
            </a:extLst>
          </p:cNvPr>
          <p:cNvSpPr>
            <a:spLocks noEditPoints="1"/>
          </p:cNvSpPr>
          <p:nvPr/>
        </p:nvSpPr>
        <p:spPr bwMode="auto">
          <a:xfrm>
            <a:off x="9156876" y="2793582"/>
            <a:ext cx="1393029" cy="1270836"/>
          </a:xfrm>
          <a:custGeom>
            <a:avLst/>
            <a:gdLst>
              <a:gd name="T0" fmla="*/ 0 w 456"/>
              <a:gd name="T1" fmla="*/ 356 h 416"/>
              <a:gd name="T2" fmla="*/ 147 w 456"/>
              <a:gd name="T3" fmla="*/ 208 h 416"/>
              <a:gd name="T4" fmla="*/ 0 w 456"/>
              <a:gd name="T5" fmla="*/ 58 h 416"/>
              <a:gd name="T6" fmla="*/ 59 w 456"/>
              <a:gd name="T7" fmla="*/ 0 h 416"/>
              <a:gd name="T8" fmla="*/ 265 w 456"/>
              <a:gd name="T9" fmla="*/ 208 h 416"/>
              <a:gd name="T10" fmla="*/ 59 w 456"/>
              <a:gd name="T11" fmla="*/ 416 h 416"/>
              <a:gd name="T12" fmla="*/ 0 w 456"/>
              <a:gd name="T13" fmla="*/ 356 h 416"/>
              <a:gd name="T14" fmla="*/ 248 w 456"/>
              <a:gd name="T15" fmla="*/ 0 h 416"/>
              <a:gd name="T16" fmla="*/ 456 w 456"/>
              <a:gd name="T17" fmla="*/ 208 h 416"/>
              <a:gd name="T18" fmla="*/ 248 w 456"/>
              <a:gd name="T19" fmla="*/ 416 h 416"/>
              <a:gd name="T20" fmla="*/ 191 w 456"/>
              <a:gd name="T21" fmla="*/ 356 h 416"/>
              <a:gd name="T22" fmla="*/ 338 w 456"/>
              <a:gd name="T23" fmla="*/ 208 h 416"/>
              <a:gd name="T24" fmla="*/ 191 w 456"/>
              <a:gd name="T25" fmla="*/ 58 h 416"/>
              <a:gd name="T26" fmla="*/ 248 w 456"/>
              <a:gd name="T27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416">
                <a:moveTo>
                  <a:pt x="0" y="356"/>
                </a:moveTo>
                <a:lnTo>
                  <a:pt x="147" y="208"/>
                </a:lnTo>
                <a:lnTo>
                  <a:pt x="0" y="58"/>
                </a:lnTo>
                <a:lnTo>
                  <a:pt x="59" y="0"/>
                </a:lnTo>
                <a:lnTo>
                  <a:pt x="265" y="208"/>
                </a:lnTo>
                <a:lnTo>
                  <a:pt x="59" y="416"/>
                </a:lnTo>
                <a:lnTo>
                  <a:pt x="0" y="356"/>
                </a:lnTo>
                <a:close/>
                <a:moveTo>
                  <a:pt x="248" y="0"/>
                </a:moveTo>
                <a:lnTo>
                  <a:pt x="456" y="208"/>
                </a:lnTo>
                <a:lnTo>
                  <a:pt x="248" y="416"/>
                </a:lnTo>
                <a:lnTo>
                  <a:pt x="191" y="356"/>
                </a:lnTo>
                <a:lnTo>
                  <a:pt x="338" y="208"/>
                </a:lnTo>
                <a:lnTo>
                  <a:pt x="191" y="58"/>
                </a:lnTo>
                <a:lnTo>
                  <a:pt x="248" y="0"/>
                </a:lnTo>
                <a:close/>
              </a:path>
            </a:pathLst>
          </a:custGeom>
          <a:solidFill>
            <a:srgbClr val="0084A1"/>
          </a:solidFill>
          <a:ln w="152400">
            <a:noFill/>
          </a:ln>
          <a:effectLst>
            <a:outerShdw blurRad="596900" dist="419100" dir="2700000" algn="tl" rotWithShape="0">
              <a:schemeClr val="accent3">
                <a:lumMod val="50000"/>
                <a:alpha val="8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62055707-2D9F-405A-92CE-0732EB62FE0E}"/>
              </a:ext>
            </a:extLst>
          </p:cNvPr>
          <p:cNvSpPr txBox="1"/>
          <p:nvPr/>
        </p:nvSpPr>
        <p:spPr>
          <a:xfrm>
            <a:off x="-26504" y="6151144"/>
            <a:ext cx="4278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4A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Mohamed Sidina SID AHMED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60ED488-D9D9-45BD-A383-A6B34134623C}"/>
              </a:ext>
            </a:extLst>
          </p:cNvPr>
          <p:cNvSpPr txBox="1"/>
          <p:nvPr/>
        </p:nvSpPr>
        <p:spPr>
          <a:xfrm>
            <a:off x="9389856" y="6151144"/>
            <a:ext cx="282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4A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Date : le 05/10/2021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7C55A2-D3F0-40B8-992C-825B112E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572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Orders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n°8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FF3ED6B-C1DE-4FB3-B7CE-7841068B1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54" y="1089881"/>
            <a:ext cx="936307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8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E5201F52-20BB-432C-ABED-13760E9F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089881"/>
            <a:ext cx="936307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Orders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n°9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14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D44A039-36FE-44EF-84EA-37240FAB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19"/>
          <a:stretch/>
        </p:blipFill>
        <p:spPr>
          <a:xfrm>
            <a:off x="1570927" y="1499184"/>
            <a:ext cx="8404927" cy="4117187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Orders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n°10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Eng…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n°11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DADB3C1-3081-486C-8D31-5C16CBA34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25" y="1490662"/>
            <a:ext cx="39433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5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ABCA6E87-843C-429F-8809-F47F51B0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188042"/>
            <a:ext cx="9756458" cy="47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Eng…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n°12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628E8E-7502-4D39-A955-92A15F1E9E19}"/>
              </a:ext>
            </a:extLst>
          </p:cNvPr>
          <p:cNvSpPr/>
          <p:nvPr/>
        </p:nvSpPr>
        <p:spPr>
          <a:xfrm>
            <a:off x="1790700" y="1504950"/>
            <a:ext cx="8420100" cy="395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714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404BB55E-90E9-43E5-9A11-2ACCB377B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" y="1283122"/>
            <a:ext cx="9756458" cy="47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Eng…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n°13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23998B2-C1A5-48E1-875B-4E2B93614BCA}"/>
              </a:ext>
            </a:extLst>
          </p:cNvPr>
          <p:cNvSpPr/>
          <p:nvPr/>
        </p:nvSpPr>
        <p:spPr>
          <a:xfrm>
            <a:off x="2770306" y="1543050"/>
            <a:ext cx="7402394" cy="403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17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7F66E21B-BEFE-4EFA-AF10-313A6F2D9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" y="1283122"/>
            <a:ext cx="9756458" cy="47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Eng…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n°14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2869A3-5E2D-4BE6-B6E5-3E5CE5ECE2A0}"/>
              </a:ext>
            </a:extLst>
          </p:cNvPr>
          <p:cNvSpPr/>
          <p:nvPr/>
        </p:nvSpPr>
        <p:spPr>
          <a:xfrm>
            <a:off x="1306798" y="1543050"/>
            <a:ext cx="8789702" cy="40318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5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Eng…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n°15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545878B7-BA99-46CE-A925-68CC78AE4C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3"/>
          <a:stretch/>
        </p:blipFill>
        <p:spPr bwMode="auto">
          <a:xfrm>
            <a:off x="728664" y="1283122"/>
            <a:ext cx="7862887" cy="527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601DEF7-A1A6-4725-9FA3-6A02B9CFDB89}"/>
              </a:ext>
            </a:extLst>
          </p:cNvPr>
          <p:cNvSpPr/>
          <p:nvPr/>
        </p:nvSpPr>
        <p:spPr>
          <a:xfrm>
            <a:off x="2233612" y="1485900"/>
            <a:ext cx="6062663" cy="5052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18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D21477D-B0A9-4DCB-99AD-C40E5D352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661" y="1383765"/>
            <a:ext cx="9136505" cy="3652833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Eng…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n°16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30CF74-563B-4505-B227-118C460EB4BD}"/>
              </a:ext>
            </a:extLst>
          </p:cNvPr>
          <p:cNvSpPr/>
          <p:nvPr/>
        </p:nvSpPr>
        <p:spPr>
          <a:xfrm>
            <a:off x="3375660" y="3343275"/>
            <a:ext cx="362356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BA3895-BAE1-427C-9733-01F2254DB754}"/>
              </a:ext>
            </a:extLst>
          </p:cNvPr>
          <p:cNvSpPr/>
          <p:nvPr/>
        </p:nvSpPr>
        <p:spPr>
          <a:xfrm>
            <a:off x="3375660" y="2791698"/>
            <a:ext cx="362356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0FC5A1-F93B-448A-A823-23289C9F6B3B}"/>
              </a:ext>
            </a:extLst>
          </p:cNvPr>
          <p:cNvSpPr/>
          <p:nvPr/>
        </p:nvSpPr>
        <p:spPr>
          <a:xfrm>
            <a:off x="3375660" y="3065581"/>
            <a:ext cx="362356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A35031-7027-4ADF-A446-4A1411EDB973}"/>
              </a:ext>
            </a:extLst>
          </p:cNvPr>
          <p:cNvSpPr/>
          <p:nvPr/>
        </p:nvSpPr>
        <p:spPr>
          <a:xfrm>
            <a:off x="5600700" y="4425315"/>
            <a:ext cx="326898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03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  <p:bldP spid="15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Eng…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n°17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B93495A3-6EB2-429B-B8A0-EF3B6FA4A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617" y="1074198"/>
            <a:ext cx="6280151" cy="49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5F0FB1-2D7F-48C8-8463-649AA95ABABE}"/>
              </a:ext>
            </a:extLst>
          </p:cNvPr>
          <p:cNvSpPr/>
          <p:nvPr/>
        </p:nvSpPr>
        <p:spPr>
          <a:xfrm>
            <a:off x="2676525" y="1333500"/>
            <a:ext cx="5724525" cy="44312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85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AutoShape 54"/>
          <p:cNvSpPr>
            <a:spLocks noChangeAspect="1" noChangeArrowheads="1" noTextEdit="1"/>
          </p:cNvSpPr>
          <p:nvPr/>
        </p:nvSpPr>
        <p:spPr bwMode="auto">
          <a:xfrm>
            <a:off x="2794000" y="127000"/>
            <a:ext cx="6604000" cy="66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268" name="Freeform 64"/>
          <p:cNvSpPr>
            <a:spLocks noEditPoints="1"/>
          </p:cNvSpPr>
          <p:nvPr/>
        </p:nvSpPr>
        <p:spPr bwMode="auto">
          <a:xfrm>
            <a:off x="2794000" y="127000"/>
            <a:ext cx="3770313" cy="3300413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8E12520-E917-414A-B595-596151D130FA}"/>
              </a:ext>
            </a:extLst>
          </p:cNvPr>
          <p:cNvGrpSpPr/>
          <p:nvPr/>
        </p:nvGrpSpPr>
        <p:grpSpPr>
          <a:xfrm>
            <a:off x="3014816" y="1371709"/>
            <a:ext cx="6352928" cy="5088331"/>
            <a:chOff x="2935011" y="924034"/>
            <a:chExt cx="6352928" cy="5088331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6DEFDDE-4BCA-449F-ACAB-416F624431D4}"/>
                </a:ext>
              </a:extLst>
            </p:cNvPr>
            <p:cNvGrpSpPr/>
            <p:nvPr/>
          </p:nvGrpSpPr>
          <p:grpSpPr>
            <a:xfrm>
              <a:off x="2935011" y="1168116"/>
              <a:ext cx="6352928" cy="4844249"/>
              <a:chOff x="2935011" y="452656"/>
              <a:chExt cx="6352928" cy="4844249"/>
            </a:xfrm>
          </p:grpSpPr>
          <p:pic>
            <p:nvPicPr>
              <p:cNvPr id="11266" name="Picture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52" t="4992" r="8087" b="23552"/>
              <a:stretch/>
            </p:blipFill>
            <p:spPr bwMode="auto">
              <a:xfrm>
                <a:off x="3124199" y="452656"/>
                <a:ext cx="5934075" cy="4662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69" name="TextBox 93"/>
              <p:cNvSpPr txBox="1">
                <a:spLocks noChangeArrowheads="1"/>
              </p:cNvSpPr>
              <p:nvPr/>
            </p:nvSpPr>
            <p:spPr bwMode="auto">
              <a:xfrm>
                <a:off x="4780756" y="523428"/>
                <a:ext cx="3659834" cy="1077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sz="32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CONTEXTE &amp; BESOIN</a:t>
                </a:r>
                <a:endParaRPr lang="en-US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279" name="Rectangle 75"/>
              <p:cNvSpPr>
                <a:spLocks noChangeArrowheads="1"/>
              </p:cNvSpPr>
              <p:nvPr/>
            </p:nvSpPr>
            <p:spPr bwMode="auto">
              <a:xfrm>
                <a:off x="3974306" y="692150"/>
                <a:ext cx="766763" cy="739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48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01</a:t>
                </a:r>
                <a:endParaRPr lang="en-US" altLang="en-US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280" name="Rectangle 76"/>
              <p:cNvSpPr>
                <a:spLocks noChangeArrowheads="1"/>
              </p:cNvSpPr>
              <p:nvPr/>
            </p:nvSpPr>
            <p:spPr bwMode="auto">
              <a:xfrm>
                <a:off x="3974306" y="1937186"/>
                <a:ext cx="766762" cy="738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48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02</a:t>
                </a:r>
                <a:endParaRPr lang="en-US" altLang="en-US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281" name="Rectangle 77"/>
              <p:cNvSpPr>
                <a:spLocks noChangeArrowheads="1"/>
              </p:cNvSpPr>
              <p:nvPr/>
            </p:nvSpPr>
            <p:spPr bwMode="auto">
              <a:xfrm>
                <a:off x="3974306" y="3001160"/>
                <a:ext cx="715962" cy="739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48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03</a:t>
                </a:r>
                <a:endParaRPr lang="en-US" altLang="en-US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282" name="Rectangle 78"/>
              <p:cNvSpPr>
                <a:spLocks noChangeArrowheads="1"/>
              </p:cNvSpPr>
              <p:nvPr/>
            </p:nvSpPr>
            <p:spPr bwMode="auto">
              <a:xfrm>
                <a:off x="3974306" y="4128278"/>
                <a:ext cx="806450" cy="738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48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04</a:t>
                </a:r>
                <a:endParaRPr lang="en-US" altLang="en-US" sz="18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TextBox 93">
                <a:extLst>
                  <a:ext uri="{FF2B5EF4-FFF2-40B4-BE49-F238E27FC236}">
                    <a16:creationId xmlns:a16="http://schemas.microsoft.com/office/drawing/2014/main" id="{76F80DCD-C2AB-40E5-BB60-A691B1D7FE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0756" y="1767671"/>
                <a:ext cx="3600000" cy="1077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rgbClr val="FFFFFF"/>
                  </a:buClr>
                  <a:buSzPts val="1700"/>
                  <a:buNone/>
                </a:pPr>
                <a:r>
                  <a:rPr lang="fr-FR" sz="32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DATA CLEANING 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rgbClr val="FFFFFF"/>
                  </a:buClr>
                  <a:buSzPts val="1700"/>
                  <a:buNone/>
                </a:pPr>
                <a:r>
                  <a:rPr lang="fr-FR" sz="32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&amp; EDA</a:t>
                </a:r>
                <a:endParaRPr lang="en-US" sz="32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TextBox 93">
                <a:extLst>
                  <a:ext uri="{FF2B5EF4-FFF2-40B4-BE49-F238E27FC236}">
                    <a16:creationId xmlns:a16="http://schemas.microsoft.com/office/drawing/2014/main" id="{95AFB904-F6E2-425B-9B06-784DC0A65A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0756" y="3078660"/>
                <a:ext cx="36000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rgbClr val="FFFFFF"/>
                  </a:buClr>
                  <a:buSzPts val="1700"/>
                  <a:buNone/>
                </a:pPr>
                <a:r>
                  <a:rPr lang="fr-FR" sz="32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MODELISATION</a:t>
                </a:r>
              </a:p>
            </p:txBody>
          </p:sp>
          <p:sp>
            <p:nvSpPr>
              <p:cNvPr id="27" name="TextBox 93">
                <a:extLst>
                  <a:ext uri="{FF2B5EF4-FFF2-40B4-BE49-F238E27FC236}">
                    <a16:creationId xmlns:a16="http://schemas.microsoft.com/office/drawing/2014/main" id="{FCAC71D1-0028-4CA2-BF31-CA68AC301A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80756" y="4204983"/>
                <a:ext cx="3600000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rgbClr val="FFFFFF"/>
                  </a:buClr>
                  <a:buSzPts val="1700"/>
                  <a:buNone/>
                </a:pPr>
                <a:r>
                  <a:rPr lang="fr-FR" sz="32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MODELE FINAL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EF3FA3-EA00-42F7-A3F5-51C0F4B6E579}"/>
                  </a:ext>
                </a:extLst>
              </p:cNvPr>
              <p:cNvSpPr/>
              <p:nvPr/>
            </p:nvSpPr>
            <p:spPr>
              <a:xfrm rot="2011757">
                <a:off x="2935011" y="4907056"/>
                <a:ext cx="862551" cy="389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3D1850-6B28-4B66-9A98-11C602ACA31C}"/>
                  </a:ext>
                </a:extLst>
              </p:cNvPr>
              <p:cNvSpPr/>
              <p:nvPr/>
            </p:nvSpPr>
            <p:spPr>
              <a:xfrm rot="19557540">
                <a:off x="8425388" y="4885882"/>
                <a:ext cx="862551" cy="389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E4681-7515-4CEA-A2C0-AB6E1D727346}"/>
                </a:ext>
              </a:extLst>
            </p:cNvPr>
            <p:cNvSpPr/>
            <p:nvPr/>
          </p:nvSpPr>
          <p:spPr>
            <a:xfrm rot="2869061">
              <a:off x="8448310" y="1160385"/>
              <a:ext cx="862551" cy="389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ED994C-8424-452C-8985-C131BE1436BF}"/>
                </a:ext>
              </a:extLst>
            </p:cNvPr>
            <p:cNvSpPr/>
            <p:nvPr/>
          </p:nvSpPr>
          <p:spPr>
            <a:xfrm rot="18730939" flipV="1">
              <a:off x="2866757" y="1165429"/>
              <a:ext cx="862551" cy="389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FF13888-A78E-4DC1-BEA3-9CEEF997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2</a:t>
            </a:fld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9B1AB98-A40C-4DA2-8F05-1B33AAB0F9F3}"/>
              </a:ext>
            </a:extLst>
          </p:cNvPr>
          <p:cNvGrpSpPr/>
          <p:nvPr/>
        </p:nvGrpSpPr>
        <p:grpSpPr>
          <a:xfrm>
            <a:off x="3570638" y="524574"/>
            <a:ext cx="5234492" cy="1683391"/>
            <a:chOff x="3570638" y="524574"/>
            <a:chExt cx="5234492" cy="1683391"/>
          </a:xfrm>
        </p:grpSpPr>
        <p:sp>
          <p:nvSpPr>
            <p:cNvPr id="65" name="Google Shape;805;p33">
              <a:extLst>
                <a:ext uri="{FF2B5EF4-FFF2-40B4-BE49-F238E27FC236}">
                  <a16:creationId xmlns:a16="http://schemas.microsoft.com/office/drawing/2014/main" id="{2525E828-7EAD-49AC-B0CF-E770CA3FBD16}"/>
                </a:ext>
              </a:extLst>
            </p:cNvPr>
            <p:cNvSpPr/>
            <p:nvPr/>
          </p:nvSpPr>
          <p:spPr>
            <a:xfrm>
              <a:off x="3811877" y="1044615"/>
              <a:ext cx="4708518" cy="532375"/>
            </a:xfrm>
            <a:prstGeom prst="rect">
              <a:avLst/>
            </a:prstGeom>
            <a:solidFill>
              <a:srgbClr val="0084A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r>
                <a:rPr lang="fr-FR" sz="28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sym typeface="Montserrat"/>
                </a:rPr>
                <a:t>PLAN SOUTENANCE</a:t>
              </a:r>
              <a:endParaRPr sz="1800" b="0" i="0" u="none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071830-5010-43F1-8367-021EFD08A73C}"/>
                </a:ext>
              </a:extLst>
            </p:cNvPr>
            <p:cNvSpPr/>
            <p:nvPr/>
          </p:nvSpPr>
          <p:spPr>
            <a:xfrm rot="18811988">
              <a:off x="2933594" y="1161618"/>
              <a:ext cx="1683391" cy="4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4D6DF5-93F7-4748-AC22-39FC6F1A70ED}"/>
                </a:ext>
              </a:extLst>
            </p:cNvPr>
            <p:cNvSpPr/>
            <p:nvPr/>
          </p:nvSpPr>
          <p:spPr>
            <a:xfrm rot="2788012" flipH="1">
              <a:off x="7807689" y="1207512"/>
              <a:ext cx="1585579" cy="4093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B8D040E5-23D9-4E6D-9F01-12CF4019E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06" y="988106"/>
            <a:ext cx="10734675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Eng…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n°18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E241BE-065B-43D3-9D1F-E85509238044}"/>
              </a:ext>
            </a:extLst>
          </p:cNvPr>
          <p:cNvSpPr/>
          <p:nvPr/>
        </p:nvSpPr>
        <p:spPr>
          <a:xfrm>
            <a:off x="2825513" y="1285874"/>
            <a:ext cx="8328262" cy="4429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 Clean…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n°19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CBBDE0A-A9CA-4638-88DB-7B55E356F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180"/>
          <a:stretch/>
        </p:blipFill>
        <p:spPr>
          <a:xfrm>
            <a:off x="2671899" y="926151"/>
            <a:ext cx="6134100" cy="54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3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MODELISATION</a:t>
            </a:r>
            <a:endParaRPr lang="en-US" alt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Google Shape;90;p13">
            <a:extLst>
              <a:ext uri="{FF2B5EF4-FFF2-40B4-BE49-F238E27FC236}">
                <a16:creationId xmlns:a16="http://schemas.microsoft.com/office/drawing/2014/main" id="{ED1454DF-14DD-4365-A159-D1B05AC21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n°20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8" name="Google Shape;90;p13">
            <a:extLst>
              <a:ext uri="{FF2B5EF4-FFF2-40B4-BE49-F238E27FC236}">
                <a16:creationId xmlns:a16="http://schemas.microsoft.com/office/drawing/2014/main" id="{D747B2A4-908C-46E3-AB19-7F24F5C0F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7436" y="203549"/>
            <a:ext cx="2800062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K-</a:t>
            </a:r>
            <a:r>
              <a:rPr lang="fr-FR" altLang="en-US" sz="3200" b="1" dirty="0" err="1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Means</a:t>
            </a:r>
            <a:r>
              <a:rPr lang="fr-FR" altLang="en-US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BA0D5-CAD5-4296-AB2F-A6294BF36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10423889" y="5093048"/>
            <a:ext cx="1768110" cy="176495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97DD041-B300-4D32-B0A5-D66B97FF0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1924050"/>
            <a:ext cx="105346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7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2164BE65-50DB-404C-99C9-97788B613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937314"/>
            <a:ext cx="8012113" cy="592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MODELISATION</a:t>
            </a:r>
            <a:endParaRPr lang="en-US" alt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Google Shape;90;p13">
            <a:extLst>
              <a:ext uri="{FF2B5EF4-FFF2-40B4-BE49-F238E27FC236}">
                <a16:creationId xmlns:a16="http://schemas.microsoft.com/office/drawing/2014/main" id="{ED1454DF-14DD-4365-A159-D1B05AC21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n°21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8" name="Google Shape;90;p13">
            <a:extLst>
              <a:ext uri="{FF2B5EF4-FFF2-40B4-BE49-F238E27FC236}">
                <a16:creationId xmlns:a16="http://schemas.microsoft.com/office/drawing/2014/main" id="{D747B2A4-908C-46E3-AB19-7F24F5C0F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7436" y="203549"/>
            <a:ext cx="2800062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K-</a:t>
            </a:r>
            <a:r>
              <a:rPr lang="fr-FR" altLang="en-US" sz="3200" b="1" dirty="0" err="1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Means</a:t>
            </a:r>
            <a:r>
              <a:rPr lang="fr-FR" altLang="en-US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BA0D5-CAD5-4296-AB2F-A6294BF36D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10423889" y="5093048"/>
            <a:ext cx="1768110" cy="1764951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6DD90B3C-F072-4AC1-9B30-C1B8D0495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575" y="937314"/>
            <a:ext cx="8012113" cy="59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412BADF-50FC-4DBE-8A2A-753CA1B2A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69170">
            <a:off x="188634" y="2894514"/>
            <a:ext cx="5160552" cy="1068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2C8B2C2-D422-492D-9504-D4C6D658766F}"/>
              </a:ext>
            </a:extLst>
          </p:cNvPr>
          <p:cNvSpPr/>
          <p:nvPr/>
        </p:nvSpPr>
        <p:spPr>
          <a:xfrm>
            <a:off x="2908299" y="1159462"/>
            <a:ext cx="6845301" cy="152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9C98DF-ABED-4AC9-82B0-B93376E362C5}"/>
              </a:ext>
            </a:extLst>
          </p:cNvPr>
          <p:cNvSpPr/>
          <p:nvPr/>
        </p:nvSpPr>
        <p:spPr>
          <a:xfrm>
            <a:off x="2908299" y="3021067"/>
            <a:ext cx="6845301" cy="152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BAE1C0-7B4E-46C4-B080-F4859B3A6F97}"/>
              </a:ext>
            </a:extLst>
          </p:cNvPr>
          <p:cNvSpPr/>
          <p:nvPr/>
        </p:nvSpPr>
        <p:spPr>
          <a:xfrm>
            <a:off x="2908299" y="4876508"/>
            <a:ext cx="6845301" cy="152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47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MODELISATION</a:t>
            </a:r>
            <a:endParaRPr lang="en-US" alt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Google Shape;90;p13">
            <a:extLst>
              <a:ext uri="{FF2B5EF4-FFF2-40B4-BE49-F238E27FC236}">
                <a16:creationId xmlns:a16="http://schemas.microsoft.com/office/drawing/2014/main" id="{ED1454DF-14DD-4365-A159-D1B05AC21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n°22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8" name="Google Shape;90;p13">
            <a:extLst>
              <a:ext uri="{FF2B5EF4-FFF2-40B4-BE49-F238E27FC236}">
                <a16:creationId xmlns:a16="http://schemas.microsoft.com/office/drawing/2014/main" id="{D747B2A4-908C-46E3-AB19-7F24F5C0F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7436" y="203549"/>
            <a:ext cx="2800062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Stability</a:t>
            </a:r>
            <a:r>
              <a:rPr lang="fr-FR" altLang="en-US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BA0D5-CAD5-4296-AB2F-A6294BF36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10423889" y="5093048"/>
            <a:ext cx="1768110" cy="176495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5F0E363-87DF-4C42-9A71-5DC53195E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87" y="2109787"/>
            <a:ext cx="1002982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MODELISATION</a:t>
            </a:r>
            <a:endParaRPr lang="en-US" alt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Google Shape;90;p13">
            <a:extLst>
              <a:ext uri="{FF2B5EF4-FFF2-40B4-BE49-F238E27FC236}">
                <a16:creationId xmlns:a16="http://schemas.microsoft.com/office/drawing/2014/main" id="{ED1454DF-14DD-4365-A159-D1B05AC21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n°23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8" name="Google Shape;90;p13">
            <a:extLst>
              <a:ext uri="{FF2B5EF4-FFF2-40B4-BE49-F238E27FC236}">
                <a16:creationId xmlns:a16="http://schemas.microsoft.com/office/drawing/2014/main" id="{D747B2A4-908C-46E3-AB19-7F24F5C0F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7436" y="203549"/>
            <a:ext cx="2800062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Stability</a:t>
            </a:r>
            <a:r>
              <a:rPr lang="fr-FR" altLang="en-US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BA0D5-CAD5-4296-AB2F-A6294BF36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10423889" y="5093048"/>
            <a:ext cx="1768110" cy="1764951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BFCD7671-DEDB-4788-971F-3C089F46F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958501"/>
            <a:ext cx="9166589" cy="56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FD73A37-0349-4443-9DA5-6F922E950F37}"/>
              </a:ext>
            </a:extLst>
          </p:cNvPr>
          <p:cNvSpPr/>
          <p:nvPr/>
        </p:nvSpPr>
        <p:spPr>
          <a:xfrm>
            <a:off x="2028825" y="2019300"/>
            <a:ext cx="8191500" cy="2409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12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085B8D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04 – MODELE FINAL</a:t>
            </a:r>
            <a:endParaRPr lang="en-US" alt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Google Shape;90;p13">
            <a:extLst>
              <a:ext uri="{FF2B5EF4-FFF2-40B4-BE49-F238E27FC236}">
                <a16:creationId xmlns:a16="http://schemas.microsoft.com/office/drawing/2014/main" id="{D747B2A4-908C-46E3-AB19-7F24F5C0F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3788" y="203549"/>
            <a:ext cx="4413710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</a:t>
            </a:r>
            <a:r>
              <a:rPr lang="fr-FR" altLang="en-US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clusters….</a:t>
            </a:r>
            <a:endParaRPr lang="en-US" altLang="en-US" sz="2200" dirty="0">
              <a:ln>
                <a:solidFill>
                  <a:srgbClr val="085B8D"/>
                </a:solidFill>
              </a:ln>
              <a:solidFill>
                <a:srgbClr val="085B8D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BA0D5-CAD5-4296-AB2F-A6294BF36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10423889" y="5093048"/>
            <a:ext cx="1768110" cy="1764951"/>
          </a:xfrm>
          <a:prstGeom prst="rect">
            <a:avLst/>
          </a:prstGeom>
        </p:spPr>
      </p:pic>
      <p:sp>
        <p:nvSpPr>
          <p:cNvPr id="27" name="Google Shape;90;p13">
            <a:extLst>
              <a:ext uri="{FF2B5EF4-FFF2-40B4-BE49-F238E27FC236}">
                <a16:creationId xmlns:a16="http://schemas.microsoft.com/office/drawing/2014/main" id="{ED1454DF-14DD-4365-A159-D1B05AC21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n°24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1F9BDE1-2ED3-49C3-8440-6728107CC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1795462"/>
            <a:ext cx="5657850" cy="32670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0E28A2-7404-40DA-BE6B-BA739ECB9C32}"/>
              </a:ext>
            </a:extLst>
          </p:cNvPr>
          <p:cNvSpPr/>
          <p:nvPr/>
        </p:nvSpPr>
        <p:spPr>
          <a:xfrm>
            <a:off x="3753256" y="3228976"/>
            <a:ext cx="1266419" cy="20002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799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B3C173CE-1A4E-40D6-A101-7B6EF270E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887891"/>
            <a:ext cx="6959600" cy="597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085B8D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04 – MODELE FINAL</a:t>
            </a:r>
            <a:endParaRPr lang="en-US" alt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Google Shape;90;p13">
            <a:extLst>
              <a:ext uri="{FF2B5EF4-FFF2-40B4-BE49-F238E27FC236}">
                <a16:creationId xmlns:a16="http://schemas.microsoft.com/office/drawing/2014/main" id="{D747B2A4-908C-46E3-AB19-7F24F5C0F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3788" y="203549"/>
            <a:ext cx="4413710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Visualize</a:t>
            </a:r>
            <a:r>
              <a:rPr lang="fr-FR" altLang="en-US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clusters….</a:t>
            </a:r>
            <a:endParaRPr lang="en-US" altLang="en-US" sz="2200" dirty="0">
              <a:ln>
                <a:solidFill>
                  <a:srgbClr val="085B8D"/>
                </a:solidFill>
              </a:ln>
              <a:solidFill>
                <a:srgbClr val="085B8D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BA0D5-CAD5-4296-AB2F-A6294BF36D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10423889" y="5093048"/>
            <a:ext cx="1768110" cy="1764951"/>
          </a:xfrm>
          <a:prstGeom prst="rect">
            <a:avLst/>
          </a:prstGeom>
        </p:spPr>
      </p:pic>
      <p:sp>
        <p:nvSpPr>
          <p:cNvPr id="27" name="Google Shape;90;p13">
            <a:extLst>
              <a:ext uri="{FF2B5EF4-FFF2-40B4-BE49-F238E27FC236}">
                <a16:creationId xmlns:a16="http://schemas.microsoft.com/office/drawing/2014/main" id="{ED1454DF-14DD-4365-A159-D1B05AC21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n°24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03F2F3-FC55-4848-AC8E-439DD306CC5E}"/>
              </a:ext>
            </a:extLst>
          </p:cNvPr>
          <p:cNvSpPr/>
          <p:nvPr/>
        </p:nvSpPr>
        <p:spPr>
          <a:xfrm>
            <a:off x="2847974" y="1143000"/>
            <a:ext cx="6057901" cy="51815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42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68B3231-19AB-466B-9E42-894CA8ABE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052" y="1105540"/>
            <a:ext cx="8986837" cy="5451848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085B8D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04 – MODELE FINAL</a:t>
            </a:r>
            <a:endParaRPr lang="en-US" alt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Google Shape;90;p13">
            <a:extLst>
              <a:ext uri="{FF2B5EF4-FFF2-40B4-BE49-F238E27FC236}">
                <a16:creationId xmlns:a16="http://schemas.microsoft.com/office/drawing/2014/main" id="{D747B2A4-908C-46E3-AB19-7F24F5C0F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3788" y="203549"/>
            <a:ext cx="4413710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Clusters </a:t>
            </a:r>
            <a:r>
              <a:rPr lang="fr-FR" altLang="en-US" sz="3200" b="1" dirty="0" err="1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geolocation</a:t>
            </a:r>
            <a:r>
              <a:rPr lang="fr-FR" altLang="en-US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US" altLang="en-US" sz="2200" dirty="0">
              <a:ln>
                <a:solidFill>
                  <a:srgbClr val="085B8D"/>
                </a:solidFill>
              </a:ln>
              <a:solidFill>
                <a:srgbClr val="085B8D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BA0D5-CAD5-4296-AB2F-A6294BF36D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10423889" y="5093048"/>
            <a:ext cx="1768110" cy="1764951"/>
          </a:xfrm>
          <a:prstGeom prst="rect">
            <a:avLst/>
          </a:prstGeom>
        </p:spPr>
      </p:pic>
      <p:sp>
        <p:nvSpPr>
          <p:cNvPr id="27" name="Google Shape;90;p13">
            <a:extLst>
              <a:ext uri="{FF2B5EF4-FFF2-40B4-BE49-F238E27FC236}">
                <a16:creationId xmlns:a16="http://schemas.microsoft.com/office/drawing/2014/main" id="{ED1454DF-14DD-4365-A159-D1B05AC21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n°24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68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085B8D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04 – MODELE FINAL</a:t>
            </a:r>
            <a:endParaRPr lang="en-US" alt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Google Shape;90;p13">
            <a:extLst>
              <a:ext uri="{FF2B5EF4-FFF2-40B4-BE49-F238E27FC236}">
                <a16:creationId xmlns:a16="http://schemas.microsoft.com/office/drawing/2014/main" id="{D747B2A4-908C-46E3-AB19-7F24F5C0F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3788" y="203549"/>
            <a:ext cx="4413710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Clusters description…</a:t>
            </a:r>
            <a:endParaRPr lang="en-US" altLang="en-US" sz="2200" dirty="0">
              <a:ln>
                <a:solidFill>
                  <a:srgbClr val="085B8D"/>
                </a:solidFill>
              </a:ln>
              <a:solidFill>
                <a:srgbClr val="085B8D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7" name="Google Shape;90;p13">
            <a:extLst>
              <a:ext uri="{FF2B5EF4-FFF2-40B4-BE49-F238E27FC236}">
                <a16:creationId xmlns:a16="http://schemas.microsoft.com/office/drawing/2014/main" id="{ED1454DF-14DD-4365-A159-D1B05AC21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n°24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7E73A77-24C8-4FE7-9C63-F9E72DFE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2100"/>
            <a:ext cx="10515600" cy="3733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CA8434-E9DC-438C-96CE-4BD8D81B5C7B}"/>
              </a:ext>
            </a:extLst>
          </p:cNvPr>
          <p:cNvSpPr/>
          <p:nvPr/>
        </p:nvSpPr>
        <p:spPr>
          <a:xfrm>
            <a:off x="7486650" y="2114550"/>
            <a:ext cx="1200150" cy="723900"/>
          </a:xfrm>
          <a:prstGeom prst="rect">
            <a:avLst/>
          </a:prstGeom>
          <a:solidFill>
            <a:schemeClr val="tx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C7854F1-BCEB-4E61-B7D8-01EFF4C08884}"/>
              </a:ext>
            </a:extLst>
          </p:cNvPr>
          <p:cNvSpPr/>
          <p:nvPr/>
        </p:nvSpPr>
        <p:spPr>
          <a:xfrm>
            <a:off x="904875" y="2114550"/>
            <a:ext cx="828675" cy="723900"/>
          </a:xfrm>
          <a:prstGeom prst="rect">
            <a:avLst/>
          </a:prstGeom>
          <a:solidFill>
            <a:schemeClr val="tx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17F745-E09A-4AD4-8E24-BAC93244F0D5}"/>
              </a:ext>
            </a:extLst>
          </p:cNvPr>
          <p:cNvSpPr/>
          <p:nvPr/>
        </p:nvSpPr>
        <p:spPr>
          <a:xfrm>
            <a:off x="8753475" y="2114550"/>
            <a:ext cx="2447925" cy="723900"/>
          </a:xfrm>
          <a:prstGeom prst="rect">
            <a:avLst/>
          </a:prstGeom>
          <a:solidFill>
            <a:schemeClr val="tx2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177F06-23E2-4C88-9048-48CBE9840065}"/>
              </a:ext>
            </a:extLst>
          </p:cNvPr>
          <p:cNvSpPr/>
          <p:nvPr/>
        </p:nvSpPr>
        <p:spPr>
          <a:xfrm>
            <a:off x="5972175" y="2981325"/>
            <a:ext cx="1428750" cy="723900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0F4AFAB-2DFC-4FDA-BD41-ABF7C1967A14}"/>
              </a:ext>
            </a:extLst>
          </p:cNvPr>
          <p:cNvSpPr/>
          <p:nvPr/>
        </p:nvSpPr>
        <p:spPr>
          <a:xfrm>
            <a:off x="904875" y="2981325"/>
            <a:ext cx="828675" cy="723900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E871F2-EEF3-4FF2-9B5E-B67540D21310}"/>
              </a:ext>
            </a:extLst>
          </p:cNvPr>
          <p:cNvSpPr/>
          <p:nvPr/>
        </p:nvSpPr>
        <p:spPr>
          <a:xfrm>
            <a:off x="8753475" y="2981325"/>
            <a:ext cx="2447925" cy="723900"/>
          </a:xfrm>
          <a:prstGeom prst="rect">
            <a:avLst/>
          </a:prstGeom>
          <a:solidFill>
            <a:schemeClr val="tx2">
              <a:lumMod val="60000"/>
              <a:lumOff val="4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DCA61D-D50E-4303-8758-32A457CE239B}"/>
              </a:ext>
            </a:extLst>
          </p:cNvPr>
          <p:cNvSpPr/>
          <p:nvPr/>
        </p:nvSpPr>
        <p:spPr>
          <a:xfrm>
            <a:off x="3314699" y="3776662"/>
            <a:ext cx="2581275" cy="421385"/>
          </a:xfrm>
          <a:prstGeom prst="rect">
            <a:avLst/>
          </a:prstGeom>
          <a:solidFill>
            <a:schemeClr val="tx2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4F72346-FAD9-4F94-905F-29BCBA950AAA}"/>
              </a:ext>
            </a:extLst>
          </p:cNvPr>
          <p:cNvSpPr/>
          <p:nvPr/>
        </p:nvSpPr>
        <p:spPr>
          <a:xfrm>
            <a:off x="904875" y="3776662"/>
            <a:ext cx="828675" cy="421385"/>
          </a:xfrm>
          <a:prstGeom prst="rect">
            <a:avLst/>
          </a:prstGeom>
          <a:solidFill>
            <a:schemeClr val="tx2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71D40E-1774-4C90-8CED-4B56E5C3CDCD}"/>
              </a:ext>
            </a:extLst>
          </p:cNvPr>
          <p:cNvSpPr/>
          <p:nvPr/>
        </p:nvSpPr>
        <p:spPr>
          <a:xfrm>
            <a:off x="8753475" y="3776662"/>
            <a:ext cx="2447925" cy="421385"/>
          </a:xfrm>
          <a:prstGeom prst="rect">
            <a:avLst/>
          </a:prstGeom>
          <a:solidFill>
            <a:schemeClr val="tx2">
              <a:lumMod val="40000"/>
              <a:lumOff val="6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038636-2C83-4BF8-AA33-FBE6F2DAD7AE}"/>
              </a:ext>
            </a:extLst>
          </p:cNvPr>
          <p:cNvSpPr/>
          <p:nvPr/>
        </p:nvSpPr>
        <p:spPr>
          <a:xfrm>
            <a:off x="3314699" y="4243212"/>
            <a:ext cx="2581275" cy="421385"/>
          </a:xfrm>
          <a:prstGeom prst="rect">
            <a:avLst/>
          </a:prstGeom>
          <a:solidFill>
            <a:schemeClr val="tx2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D0A0C-9DC1-49A8-AAB0-22DA6285B0BC}"/>
              </a:ext>
            </a:extLst>
          </p:cNvPr>
          <p:cNvSpPr/>
          <p:nvPr/>
        </p:nvSpPr>
        <p:spPr>
          <a:xfrm>
            <a:off x="904875" y="4243212"/>
            <a:ext cx="828675" cy="421385"/>
          </a:xfrm>
          <a:prstGeom prst="rect">
            <a:avLst/>
          </a:prstGeom>
          <a:solidFill>
            <a:schemeClr val="tx2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5CE8BA-2529-495F-8DA7-98E63ABA3D8D}"/>
              </a:ext>
            </a:extLst>
          </p:cNvPr>
          <p:cNvSpPr/>
          <p:nvPr/>
        </p:nvSpPr>
        <p:spPr>
          <a:xfrm>
            <a:off x="8753475" y="4243212"/>
            <a:ext cx="2447925" cy="421385"/>
          </a:xfrm>
          <a:prstGeom prst="rect">
            <a:avLst/>
          </a:prstGeom>
          <a:solidFill>
            <a:schemeClr val="tx2">
              <a:lumMod val="20000"/>
              <a:lumOff val="8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B56F15-126C-4BA6-B306-E54BDD7332B3}"/>
              </a:ext>
            </a:extLst>
          </p:cNvPr>
          <p:cNvSpPr/>
          <p:nvPr/>
        </p:nvSpPr>
        <p:spPr>
          <a:xfrm>
            <a:off x="3314699" y="4709066"/>
            <a:ext cx="2581275" cy="421385"/>
          </a:xfrm>
          <a:prstGeom prst="rect">
            <a:avLst/>
          </a:prstGeom>
          <a:solidFill>
            <a:schemeClr val="tx2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8CFC7C-E33E-40CE-9DB2-1A2E603ED21F}"/>
              </a:ext>
            </a:extLst>
          </p:cNvPr>
          <p:cNvSpPr/>
          <p:nvPr/>
        </p:nvSpPr>
        <p:spPr>
          <a:xfrm>
            <a:off x="904875" y="4709066"/>
            <a:ext cx="828675" cy="421385"/>
          </a:xfrm>
          <a:prstGeom prst="rect">
            <a:avLst/>
          </a:prstGeom>
          <a:solidFill>
            <a:schemeClr val="tx2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B86856-E8E0-42AF-AD22-192C43468AA1}"/>
              </a:ext>
            </a:extLst>
          </p:cNvPr>
          <p:cNvSpPr/>
          <p:nvPr/>
        </p:nvSpPr>
        <p:spPr>
          <a:xfrm>
            <a:off x="8753475" y="4709066"/>
            <a:ext cx="2447925" cy="421385"/>
          </a:xfrm>
          <a:prstGeom prst="rect">
            <a:avLst/>
          </a:prstGeom>
          <a:solidFill>
            <a:schemeClr val="tx2">
              <a:lumMod val="50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BA0D5-CAD5-4296-AB2F-A6294BF36D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10423889" y="5093048"/>
            <a:ext cx="1768110" cy="17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7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7" grpId="0" animBg="1"/>
      <p:bldP spid="14" grpId="0" animBg="1"/>
      <p:bldP spid="15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1CAB7318-398B-441B-9C20-78DF26646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67" y="1055658"/>
            <a:ext cx="3086100" cy="1257300"/>
          </a:xfrm>
          <a:prstGeom prst="rect">
            <a:avLst/>
          </a:prstGeom>
          <a:scene3d>
            <a:camera prst="orthographicFront">
              <a:rot lat="0" lon="0" rev="360000"/>
            </a:camera>
            <a:lightRig rig="threePt" dir="t"/>
          </a:scene3d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D38BECE-0870-4F9B-90EE-5F48C230E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617" y="2454391"/>
            <a:ext cx="6704766" cy="293333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12192000" cy="870649"/>
          </a:xfrm>
          <a:prstGeom prst="rect">
            <a:avLst/>
          </a:prstGeom>
          <a:solidFill>
            <a:srgbClr val="FF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Google Shape;90;p13">
            <a:extLst>
              <a:ext uri="{FF2B5EF4-FFF2-40B4-BE49-F238E27FC236}">
                <a16:creationId xmlns:a16="http://schemas.microsoft.com/office/drawing/2014/main" id="{6F9C08AF-5417-491B-9B3A-331AD8194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3256" y="203549"/>
            <a:ext cx="588513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DAA3A"/>
              </a:buClr>
              <a:buSzPts val="2100"/>
            </a:pPr>
            <a:endParaRPr lang="en-US" sz="3200" dirty="0">
              <a:latin typeface="Montserrat" panose="02000505000000020004" pitchFamily="2" charset="77"/>
            </a:endParaRPr>
          </a:p>
        </p:txBody>
      </p: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75057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01 – CONTEXTE &amp; PROBLÉMATIQUE</a:t>
            </a:r>
            <a:endParaRPr 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buClr>
                <a:srgbClr val="FFFFFF"/>
              </a:buClr>
              <a:buSzPts val="1700"/>
            </a:pPr>
            <a:endParaRPr 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 SemiBold"/>
              <a:buNone/>
            </a:pPr>
            <a:endParaRPr lang="en-US" sz="3200" dirty="0">
              <a:latin typeface="Montserrat" panose="02000505000000020004" pitchFamily="2" charset="77"/>
            </a:endParaRPr>
          </a:p>
          <a:p>
            <a:pPr eaLnBrk="1" hangingPunct="1">
              <a:buClr>
                <a:srgbClr val="FDAA3A"/>
              </a:buClr>
              <a:buSzPts val="2100"/>
              <a:buFont typeface="Open Sans Semibold" panose="020B0706030804020204" pitchFamily="34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Montserrat" panose="02000505000000020004" pitchFamily="2" charset="77"/>
                <a:cs typeface="Open Sans Semibold" panose="020B0706030804020204" pitchFamily="34" charset="0"/>
                <a:sym typeface="Open Sans Semibold" panose="020B0706030804020204" pitchFamily="34" charset="0"/>
              </a:rPr>
              <a:t> 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4" name="Google Shape;90;p13">
            <a:extLst>
              <a:ext uri="{FF2B5EF4-FFF2-40B4-BE49-F238E27FC236}">
                <a16:creationId xmlns:a16="http://schemas.microsoft.com/office/drawing/2014/main" id="{A169C199-F8BB-442D-A258-7D35867B1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8"/>
            <a:ext cx="2772427" cy="667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FFAF2B"/>
                  </a:solidFill>
                </a:ln>
                <a:solidFill>
                  <a:srgbClr val="FFAF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Contexte</a:t>
            </a:r>
            <a:endParaRPr lang="en-US" altLang="en-US" sz="2200" dirty="0">
              <a:ln>
                <a:solidFill>
                  <a:srgbClr val="FFAF2B"/>
                </a:solidFill>
              </a:ln>
              <a:solidFill>
                <a:srgbClr val="FFAF2B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1" name="Google Shape;90;p13">
            <a:extLst>
              <a:ext uri="{FF2B5EF4-FFF2-40B4-BE49-F238E27FC236}">
                <a16:creationId xmlns:a16="http://schemas.microsoft.com/office/drawing/2014/main" id="{4C308840-4348-4ACB-BD56-93DEE3EB5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FFAF2B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grpSp>
        <p:nvGrpSpPr>
          <p:cNvPr id="147" name="Groupe 146">
            <a:extLst>
              <a:ext uri="{FF2B5EF4-FFF2-40B4-BE49-F238E27FC236}">
                <a16:creationId xmlns:a16="http://schemas.microsoft.com/office/drawing/2014/main" id="{0455A2BF-A9C9-4632-8ED9-371B11133350}"/>
              </a:ext>
            </a:extLst>
          </p:cNvPr>
          <p:cNvGrpSpPr/>
          <p:nvPr/>
        </p:nvGrpSpPr>
        <p:grpSpPr>
          <a:xfrm>
            <a:off x="7611961" y="3712095"/>
            <a:ext cx="4591298" cy="1022419"/>
            <a:chOff x="7611961" y="2233619"/>
            <a:chExt cx="4591298" cy="102241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8" name="Triangle rectangle 137">
              <a:extLst>
                <a:ext uri="{FF2B5EF4-FFF2-40B4-BE49-F238E27FC236}">
                  <a16:creationId xmlns:a16="http://schemas.microsoft.com/office/drawing/2014/main" id="{1689085B-C4D9-4E20-8B48-EDB0787329C2}"/>
                </a:ext>
              </a:extLst>
            </p:cNvPr>
            <p:cNvSpPr/>
            <p:nvPr/>
          </p:nvSpPr>
          <p:spPr>
            <a:xfrm rot="2733685">
              <a:off x="7604957" y="2386868"/>
              <a:ext cx="729931" cy="715923"/>
            </a:xfrm>
            <a:prstGeom prst="rtTriangle">
              <a:avLst/>
            </a:prstGeom>
            <a:solidFill>
              <a:srgbClr val="09B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9F667EB-4831-43D9-AC9B-ECD29EE8A2F3}"/>
                </a:ext>
              </a:extLst>
            </p:cNvPr>
            <p:cNvSpPr/>
            <p:nvPr/>
          </p:nvSpPr>
          <p:spPr>
            <a:xfrm>
              <a:off x="7967598" y="2233619"/>
              <a:ext cx="4235661" cy="1022419"/>
            </a:xfrm>
            <a:prstGeom prst="rect">
              <a:avLst/>
            </a:prstGeom>
            <a:solidFill>
              <a:srgbClr val="09B8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4" name="Google Shape;237;p16">
              <a:extLst>
                <a:ext uri="{FF2B5EF4-FFF2-40B4-BE49-F238E27FC236}">
                  <a16:creationId xmlns:a16="http://schemas.microsoft.com/office/drawing/2014/main" id="{D6AFA2AF-9C97-4739-970C-0363A9DD77F5}"/>
                </a:ext>
              </a:extLst>
            </p:cNvPr>
            <p:cNvSpPr txBox="1"/>
            <p:nvPr/>
          </p:nvSpPr>
          <p:spPr>
            <a:xfrm>
              <a:off x="8000285" y="2401546"/>
              <a:ext cx="4202973" cy="676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fr-FR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Objectif :  Personnaliser les campagnes de communications par cluster.</a:t>
              </a:r>
            </a:p>
          </p:txBody>
        </p:sp>
      </p:grpSp>
      <p:grpSp>
        <p:nvGrpSpPr>
          <p:cNvPr id="149" name="Groupe 148">
            <a:extLst>
              <a:ext uri="{FF2B5EF4-FFF2-40B4-BE49-F238E27FC236}">
                <a16:creationId xmlns:a16="http://schemas.microsoft.com/office/drawing/2014/main" id="{BF6B558F-0642-4B67-BCD6-58B90A813871}"/>
              </a:ext>
            </a:extLst>
          </p:cNvPr>
          <p:cNvGrpSpPr/>
          <p:nvPr/>
        </p:nvGrpSpPr>
        <p:grpSpPr>
          <a:xfrm flipH="1" flipV="1">
            <a:off x="-2167" y="4968146"/>
            <a:ext cx="5053198" cy="1022419"/>
            <a:chOff x="7150063" y="1246760"/>
            <a:chExt cx="5053198" cy="1022419"/>
          </a:xfrm>
          <a:solidFill>
            <a:srgbClr val="0084A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0" name="Triangle rectangle 149">
              <a:extLst>
                <a:ext uri="{FF2B5EF4-FFF2-40B4-BE49-F238E27FC236}">
                  <a16:creationId xmlns:a16="http://schemas.microsoft.com/office/drawing/2014/main" id="{5BE0E2E7-D572-4842-8836-6AEC9EE33A33}"/>
                </a:ext>
              </a:extLst>
            </p:cNvPr>
            <p:cNvSpPr/>
            <p:nvPr/>
          </p:nvSpPr>
          <p:spPr>
            <a:xfrm rot="2733685">
              <a:off x="7143059" y="1400009"/>
              <a:ext cx="729931" cy="7159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09DB0AD-A24C-40A9-89CB-FAC92066F071}"/>
                </a:ext>
              </a:extLst>
            </p:cNvPr>
            <p:cNvSpPr/>
            <p:nvPr/>
          </p:nvSpPr>
          <p:spPr>
            <a:xfrm>
              <a:off x="7500069" y="1246760"/>
              <a:ext cx="4703189" cy="10224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2" name="Google Shape;237;p16">
              <a:extLst>
                <a:ext uri="{FF2B5EF4-FFF2-40B4-BE49-F238E27FC236}">
                  <a16:creationId xmlns:a16="http://schemas.microsoft.com/office/drawing/2014/main" id="{FACADDEA-5670-4715-8F0E-50BF0BBE9AD1}"/>
                </a:ext>
              </a:extLst>
            </p:cNvPr>
            <p:cNvSpPr txBox="1"/>
            <p:nvPr/>
          </p:nvSpPr>
          <p:spPr>
            <a:xfrm flipV="1">
              <a:off x="7261541" y="1553721"/>
              <a:ext cx="4941720" cy="4084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fr-FR"/>
              </a:defPPr>
              <a:lvl1pPr>
                <a:defRPr b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fr-FR" dirty="0"/>
                <a:t>Proposition de contrat de maintenance de la stabilité des segments .</a:t>
              </a:r>
            </a:p>
          </p:txBody>
        </p:sp>
      </p:grp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32DECE52-47BD-4327-B819-96C8A9A55EC7}"/>
              </a:ext>
            </a:extLst>
          </p:cNvPr>
          <p:cNvGrpSpPr/>
          <p:nvPr/>
        </p:nvGrpSpPr>
        <p:grpSpPr>
          <a:xfrm flipH="1" flipV="1">
            <a:off x="-2165" y="4051067"/>
            <a:ext cx="4591299" cy="1022419"/>
            <a:chOff x="7611961" y="2233620"/>
            <a:chExt cx="4591299" cy="1022419"/>
          </a:xfrm>
          <a:solidFill>
            <a:srgbClr val="09B8AB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4" name="Triangle rectangle 153">
              <a:extLst>
                <a:ext uri="{FF2B5EF4-FFF2-40B4-BE49-F238E27FC236}">
                  <a16:creationId xmlns:a16="http://schemas.microsoft.com/office/drawing/2014/main" id="{EADDA9CF-EC87-4A28-A1DC-3F3217136748}"/>
                </a:ext>
              </a:extLst>
            </p:cNvPr>
            <p:cNvSpPr/>
            <p:nvPr/>
          </p:nvSpPr>
          <p:spPr>
            <a:xfrm rot="2733685">
              <a:off x="7604957" y="2386868"/>
              <a:ext cx="729931" cy="715923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449841FF-7082-4B77-938F-95D3C1CC77CA}"/>
                </a:ext>
              </a:extLst>
            </p:cNvPr>
            <p:cNvSpPr/>
            <p:nvPr/>
          </p:nvSpPr>
          <p:spPr>
            <a:xfrm>
              <a:off x="7967598" y="2233620"/>
              <a:ext cx="4235661" cy="10224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56" name="Google Shape;237;p16">
              <a:extLst>
                <a:ext uri="{FF2B5EF4-FFF2-40B4-BE49-F238E27FC236}">
                  <a16:creationId xmlns:a16="http://schemas.microsoft.com/office/drawing/2014/main" id="{BE5DD47A-9AD0-46ED-8247-29953A42F888}"/>
                </a:ext>
              </a:extLst>
            </p:cNvPr>
            <p:cNvSpPr txBox="1"/>
            <p:nvPr/>
          </p:nvSpPr>
          <p:spPr>
            <a:xfrm flipV="1">
              <a:off x="8000287" y="2513055"/>
              <a:ext cx="4202973" cy="46355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>
              <a:defPPr>
                <a:defRPr lang="fr-FR"/>
              </a:defPPr>
              <a:lvl1pPr>
                <a:defRPr b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fr-FR" dirty="0"/>
                <a:t>Fournir à l’équipe marketing une description actionnable. </a:t>
              </a:r>
            </a:p>
          </p:txBody>
        </p:sp>
      </p:grpSp>
      <p:grpSp>
        <p:nvGrpSpPr>
          <p:cNvPr id="157" name="Groupe 156">
            <a:extLst>
              <a:ext uri="{FF2B5EF4-FFF2-40B4-BE49-F238E27FC236}">
                <a16:creationId xmlns:a16="http://schemas.microsoft.com/office/drawing/2014/main" id="{F45FAC4E-818B-4071-B0FE-2BEBC56A9098}"/>
              </a:ext>
            </a:extLst>
          </p:cNvPr>
          <p:cNvGrpSpPr/>
          <p:nvPr/>
        </p:nvGrpSpPr>
        <p:grpSpPr>
          <a:xfrm flipH="1" flipV="1">
            <a:off x="-2164" y="3064209"/>
            <a:ext cx="4052856" cy="1022419"/>
            <a:chOff x="8150403" y="3259795"/>
            <a:chExt cx="4052856" cy="1022419"/>
          </a:xfrm>
          <a:solidFill>
            <a:srgbClr val="25D259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58" name="Groupe 157">
              <a:extLst>
                <a:ext uri="{FF2B5EF4-FFF2-40B4-BE49-F238E27FC236}">
                  <a16:creationId xmlns:a16="http://schemas.microsoft.com/office/drawing/2014/main" id="{9D84C90E-5E53-4A07-8D72-959B6C3287B6}"/>
                </a:ext>
              </a:extLst>
            </p:cNvPr>
            <p:cNvGrpSpPr/>
            <p:nvPr/>
          </p:nvGrpSpPr>
          <p:grpSpPr>
            <a:xfrm>
              <a:off x="8150403" y="3259795"/>
              <a:ext cx="4052856" cy="1022419"/>
              <a:chOff x="5827743" y="1919392"/>
              <a:chExt cx="4052856" cy="1022419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0" name="Triangle rectangle 159">
                <a:extLst>
                  <a:ext uri="{FF2B5EF4-FFF2-40B4-BE49-F238E27FC236}">
                    <a16:creationId xmlns:a16="http://schemas.microsoft.com/office/drawing/2014/main" id="{C81E6966-997E-4D06-A827-5EBF6E00E0B9}"/>
                  </a:ext>
                </a:extLst>
              </p:cNvPr>
              <p:cNvSpPr/>
              <p:nvPr/>
            </p:nvSpPr>
            <p:spPr>
              <a:xfrm rot="2733685">
                <a:off x="5820739" y="2072641"/>
                <a:ext cx="729931" cy="715923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136AB91-3596-4C41-BE9C-EB4BCB0BAD73}"/>
                  </a:ext>
                </a:extLst>
              </p:cNvPr>
              <p:cNvSpPr/>
              <p:nvPr/>
            </p:nvSpPr>
            <p:spPr>
              <a:xfrm>
                <a:off x="6183380" y="1919392"/>
                <a:ext cx="3697219" cy="10224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59" name="Google Shape;237;p16">
              <a:extLst>
                <a:ext uri="{FF2B5EF4-FFF2-40B4-BE49-F238E27FC236}">
                  <a16:creationId xmlns:a16="http://schemas.microsoft.com/office/drawing/2014/main" id="{CD2515F0-ECC6-41A8-89C8-70B19B395355}"/>
                </a:ext>
              </a:extLst>
            </p:cNvPr>
            <p:cNvSpPr txBox="1"/>
            <p:nvPr/>
          </p:nvSpPr>
          <p:spPr>
            <a:xfrm flipV="1">
              <a:off x="8400336" y="3566756"/>
              <a:ext cx="3802923" cy="4084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fr-FR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Segmentation des clients.</a:t>
              </a:r>
            </a:p>
          </p:txBody>
        </p:sp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B263F2E9-9AEE-46EF-A9EA-900BC8538D28}"/>
              </a:ext>
            </a:extLst>
          </p:cNvPr>
          <p:cNvGrpSpPr/>
          <p:nvPr/>
        </p:nvGrpSpPr>
        <p:grpSpPr>
          <a:xfrm>
            <a:off x="7150063" y="2725236"/>
            <a:ext cx="5053195" cy="1022419"/>
            <a:chOff x="7150063" y="1246760"/>
            <a:chExt cx="5053195" cy="102241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1" name="Triangle rectangle 130">
              <a:extLst>
                <a:ext uri="{FF2B5EF4-FFF2-40B4-BE49-F238E27FC236}">
                  <a16:creationId xmlns:a16="http://schemas.microsoft.com/office/drawing/2014/main" id="{5DE030D0-A1C0-49D4-9E98-2ACFCB7B2DE4}"/>
                </a:ext>
              </a:extLst>
            </p:cNvPr>
            <p:cNvSpPr/>
            <p:nvPr/>
          </p:nvSpPr>
          <p:spPr>
            <a:xfrm rot="2733685">
              <a:off x="7143059" y="1400009"/>
              <a:ext cx="729931" cy="715923"/>
            </a:xfrm>
            <a:prstGeom prst="rtTriangle">
              <a:avLst/>
            </a:prstGeom>
            <a:solidFill>
              <a:srgbClr val="008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404C1FE-3F31-4937-A938-22DB071D1D02}"/>
                </a:ext>
              </a:extLst>
            </p:cNvPr>
            <p:cNvSpPr/>
            <p:nvPr/>
          </p:nvSpPr>
          <p:spPr>
            <a:xfrm>
              <a:off x="7500069" y="1246760"/>
              <a:ext cx="4703189" cy="1022419"/>
            </a:xfrm>
            <a:prstGeom prst="rect">
              <a:avLst/>
            </a:prstGeom>
            <a:solidFill>
              <a:srgbClr val="0084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0" name="Google Shape;237;p16">
              <a:extLst>
                <a:ext uri="{FF2B5EF4-FFF2-40B4-BE49-F238E27FC236}">
                  <a16:creationId xmlns:a16="http://schemas.microsoft.com/office/drawing/2014/main" id="{67274D29-E1CA-4002-91BB-FE61ACBCCADA}"/>
                </a:ext>
              </a:extLst>
            </p:cNvPr>
            <p:cNvSpPr txBox="1"/>
            <p:nvPr/>
          </p:nvSpPr>
          <p:spPr>
            <a:xfrm>
              <a:off x="7480109" y="1553721"/>
              <a:ext cx="4607388" cy="4084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fr-FR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Client  : Le marketplace en ligne </a:t>
              </a:r>
              <a:r>
                <a:rPr lang="fr-FR" b="1" dirty="0" err="1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Olist</a:t>
              </a:r>
              <a:endParaRPr lang="fr-FR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63" name="Google Shape;90;p13">
            <a:extLst>
              <a:ext uri="{FF2B5EF4-FFF2-40B4-BE49-F238E27FC236}">
                <a16:creationId xmlns:a16="http://schemas.microsoft.com/office/drawing/2014/main" id="{7E130757-5851-4FF0-9D45-3E2425EAAE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0340" y="203548"/>
            <a:ext cx="3117157" cy="667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FFAF2B"/>
                  </a:solidFill>
                </a:ln>
                <a:solidFill>
                  <a:srgbClr val="FFAF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Besoin</a:t>
            </a:r>
            <a:endParaRPr lang="en-US" altLang="en-US" sz="2200" dirty="0">
              <a:ln>
                <a:solidFill>
                  <a:srgbClr val="FFAF2B"/>
                </a:solidFill>
              </a:ln>
              <a:solidFill>
                <a:srgbClr val="FFAF2B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9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085B8D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04 – MODELE FINAL</a:t>
            </a:r>
            <a:endParaRPr lang="en-US" alt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Google Shape;90;p13">
            <a:extLst>
              <a:ext uri="{FF2B5EF4-FFF2-40B4-BE49-F238E27FC236}">
                <a16:creationId xmlns:a16="http://schemas.microsoft.com/office/drawing/2014/main" id="{D747B2A4-908C-46E3-AB19-7F24F5C0F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3788" y="203549"/>
            <a:ext cx="4413710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Maintenance.…</a:t>
            </a:r>
            <a:endParaRPr lang="en-US" altLang="en-US" sz="2200" dirty="0">
              <a:ln>
                <a:solidFill>
                  <a:srgbClr val="085B8D"/>
                </a:solidFill>
              </a:ln>
              <a:solidFill>
                <a:srgbClr val="085B8D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7" name="Google Shape;90;p13">
            <a:extLst>
              <a:ext uri="{FF2B5EF4-FFF2-40B4-BE49-F238E27FC236}">
                <a16:creationId xmlns:a16="http://schemas.microsoft.com/office/drawing/2014/main" id="{ED1454DF-14DD-4365-A159-D1B05AC21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n°24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CBA0D5-CAD5-4296-AB2F-A6294BF36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73"/>
          <a:stretch/>
        </p:blipFill>
        <p:spPr>
          <a:xfrm>
            <a:off x="10423889" y="5093048"/>
            <a:ext cx="1768110" cy="1764951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B2FE8F5F-A5D5-43C8-9F0E-918F02E9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1007156"/>
            <a:ext cx="927735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CE24226-CE99-4FFF-8E3A-3C8623769A8C}"/>
              </a:ext>
            </a:extLst>
          </p:cNvPr>
          <p:cNvSpPr/>
          <p:nvPr/>
        </p:nvSpPr>
        <p:spPr>
          <a:xfrm>
            <a:off x="1784349" y="1337434"/>
            <a:ext cx="8350251" cy="3996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92EF0BEE-104A-46C0-9627-7FA72FC6E283}"/>
              </a:ext>
            </a:extLst>
          </p:cNvPr>
          <p:cNvSpPr/>
          <p:nvPr/>
        </p:nvSpPr>
        <p:spPr>
          <a:xfrm>
            <a:off x="3056055" y="4969223"/>
            <a:ext cx="381735" cy="4430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890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 animBg="1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95">
            <a:extLst>
              <a:ext uri="{FF2B5EF4-FFF2-40B4-BE49-F238E27FC236}">
                <a16:creationId xmlns:a16="http://schemas.microsoft.com/office/drawing/2014/main" id="{91C69BE4-988E-4308-B013-5623F51FE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96" y="3133638"/>
            <a:ext cx="2772427" cy="1129507"/>
          </a:xfrm>
          <a:prstGeom prst="rect">
            <a:avLst/>
          </a:prstGeom>
          <a:scene3d>
            <a:camera prst="orthographicFront">
              <a:rot lat="0" lon="0" rev="360000"/>
            </a:camera>
            <a:lightRig rig="threePt" dir="t"/>
          </a:scene3d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12192000" cy="870649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Google Shape;90;p13">
            <a:extLst>
              <a:ext uri="{FF2B5EF4-FFF2-40B4-BE49-F238E27FC236}">
                <a16:creationId xmlns:a16="http://schemas.microsoft.com/office/drawing/2014/main" id="{A169C199-F8BB-442D-A258-7D35867B1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9787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en-US" altLang="en-US" sz="2200" dirty="0">
              <a:ln>
                <a:solidFill>
                  <a:srgbClr val="085B8D"/>
                </a:solidFill>
              </a:ln>
              <a:solidFill>
                <a:srgbClr val="085B8D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1" name="Google Shape;90;p13">
            <a:extLst>
              <a:ext uri="{FF2B5EF4-FFF2-40B4-BE49-F238E27FC236}">
                <a16:creationId xmlns:a16="http://schemas.microsoft.com/office/drawing/2014/main" id="{4C308840-4348-4ACB-BD56-93DEE3EB5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n°25</a:t>
            </a:r>
            <a:endParaRPr lang="en-US" altLang="en-US" sz="2400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8200387D-B747-4D71-B429-62491860F906}"/>
              </a:ext>
            </a:extLst>
          </p:cNvPr>
          <p:cNvGrpSpPr/>
          <p:nvPr/>
        </p:nvGrpSpPr>
        <p:grpSpPr>
          <a:xfrm flipH="1" flipV="1">
            <a:off x="-2169" y="1351569"/>
            <a:ext cx="3401256" cy="1022419"/>
            <a:chOff x="8839406" y="3259796"/>
            <a:chExt cx="3363856" cy="1022419"/>
          </a:xfrm>
          <a:solidFill>
            <a:srgbClr val="BDECDE"/>
          </a:solidFill>
          <a:effectLst/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490BE268-8FAA-4349-A001-E1A5C077108F}"/>
                </a:ext>
              </a:extLst>
            </p:cNvPr>
            <p:cNvGrpSpPr/>
            <p:nvPr/>
          </p:nvGrpSpPr>
          <p:grpSpPr>
            <a:xfrm>
              <a:off x="8839406" y="3259796"/>
              <a:ext cx="3363853" cy="1022419"/>
              <a:chOff x="6516746" y="1919393"/>
              <a:chExt cx="3363853" cy="1022419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Triangle rectangle 44">
                <a:extLst>
                  <a:ext uri="{FF2B5EF4-FFF2-40B4-BE49-F238E27FC236}">
                    <a16:creationId xmlns:a16="http://schemas.microsoft.com/office/drawing/2014/main" id="{CCC7AB23-6502-4B6A-AA4D-19739CF32007}"/>
                  </a:ext>
                </a:extLst>
              </p:cNvPr>
              <p:cNvSpPr/>
              <p:nvPr/>
            </p:nvSpPr>
            <p:spPr>
              <a:xfrm rot="2733685">
                <a:off x="6509742" y="2072640"/>
                <a:ext cx="729931" cy="715923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D7971FD-47B6-41C5-A2B8-DA306D73AC81}"/>
                  </a:ext>
                </a:extLst>
              </p:cNvPr>
              <p:cNvSpPr/>
              <p:nvPr/>
            </p:nvSpPr>
            <p:spPr>
              <a:xfrm>
                <a:off x="6862478" y="1919393"/>
                <a:ext cx="3018121" cy="102241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44" name="Google Shape;237;p16">
              <a:extLst>
                <a:ext uri="{FF2B5EF4-FFF2-40B4-BE49-F238E27FC236}">
                  <a16:creationId xmlns:a16="http://schemas.microsoft.com/office/drawing/2014/main" id="{BC9519A8-3F97-40AB-A0C3-A627FEDDFD1E}"/>
                </a:ext>
              </a:extLst>
            </p:cNvPr>
            <p:cNvSpPr txBox="1"/>
            <p:nvPr/>
          </p:nvSpPr>
          <p:spPr>
            <a:xfrm flipV="1">
              <a:off x="9289396" y="3399619"/>
              <a:ext cx="2913866" cy="7292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fr-FR" sz="2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Segmentation des clients.</a:t>
              </a:r>
            </a:p>
          </p:txBody>
        </p:sp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F2D26F0B-7CE1-430B-9165-7ED775864269}"/>
              </a:ext>
            </a:extLst>
          </p:cNvPr>
          <p:cNvGrpSpPr/>
          <p:nvPr/>
        </p:nvGrpSpPr>
        <p:grpSpPr>
          <a:xfrm flipH="1" flipV="1">
            <a:off x="-2169" y="3467172"/>
            <a:ext cx="3401256" cy="1022419"/>
            <a:chOff x="8839406" y="3259796"/>
            <a:chExt cx="3363856" cy="1022419"/>
          </a:xfrm>
          <a:solidFill>
            <a:srgbClr val="DEA57B"/>
          </a:solidFill>
          <a:effectLst/>
        </p:grpSpPr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D0A93A0D-251B-4987-8A9B-A5EE271855D9}"/>
                </a:ext>
              </a:extLst>
            </p:cNvPr>
            <p:cNvGrpSpPr/>
            <p:nvPr/>
          </p:nvGrpSpPr>
          <p:grpSpPr>
            <a:xfrm>
              <a:off x="8839406" y="3259796"/>
              <a:ext cx="3363853" cy="1022419"/>
              <a:chOff x="6516746" y="1919393"/>
              <a:chExt cx="3363853" cy="1022419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1" name="Triangle rectangle 100">
                <a:extLst>
                  <a:ext uri="{FF2B5EF4-FFF2-40B4-BE49-F238E27FC236}">
                    <a16:creationId xmlns:a16="http://schemas.microsoft.com/office/drawing/2014/main" id="{5EB17ACD-0350-4031-809C-65B309046C52}"/>
                  </a:ext>
                </a:extLst>
              </p:cNvPr>
              <p:cNvSpPr/>
              <p:nvPr/>
            </p:nvSpPr>
            <p:spPr>
              <a:xfrm rot="2733685">
                <a:off x="6509742" y="2072640"/>
                <a:ext cx="729931" cy="715923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E6E38FE-5D0B-4F33-9CDB-A1860D36DFB3}"/>
                  </a:ext>
                </a:extLst>
              </p:cNvPr>
              <p:cNvSpPr/>
              <p:nvPr/>
            </p:nvSpPr>
            <p:spPr>
              <a:xfrm>
                <a:off x="6862478" y="1919393"/>
                <a:ext cx="3018121" cy="102241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00" name="Google Shape;237;p16">
              <a:extLst>
                <a:ext uri="{FF2B5EF4-FFF2-40B4-BE49-F238E27FC236}">
                  <a16:creationId xmlns:a16="http://schemas.microsoft.com/office/drawing/2014/main" id="{C24E6E5A-BEC1-4E08-B754-CA8E3D68B487}"/>
                </a:ext>
              </a:extLst>
            </p:cNvPr>
            <p:cNvSpPr txBox="1"/>
            <p:nvPr/>
          </p:nvSpPr>
          <p:spPr>
            <a:xfrm flipV="1">
              <a:off x="9289396" y="3399619"/>
              <a:ext cx="2913866" cy="7292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fr-FR" sz="2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Description actionnable</a:t>
              </a:r>
            </a:p>
          </p:txBody>
        </p:sp>
      </p:grpSp>
      <p:grpSp>
        <p:nvGrpSpPr>
          <p:cNvPr id="103" name="Groupe 102">
            <a:extLst>
              <a:ext uri="{FF2B5EF4-FFF2-40B4-BE49-F238E27FC236}">
                <a16:creationId xmlns:a16="http://schemas.microsoft.com/office/drawing/2014/main" id="{0DD7817A-6E46-4CF6-B666-BEE56524203D}"/>
              </a:ext>
            </a:extLst>
          </p:cNvPr>
          <p:cNvGrpSpPr/>
          <p:nvPr/>
        </p:nvGrpSpPr>
        <p:grpSpPr>
          <a:xfrm flipH="1" flipV="1">
            <a:off x="-2169" y="5172039"/>
            <a:ext cx="3401256" cy="1022419"/>
            <a:chOff x="8839406" y="3259796"/>
            <a:chExt cx="3363856" cy="1022419"/>
          </a:xfrm>
          <a:solidFill>
            <a:srgbClr val="6B526B"/>
          </a:solidFill>
          <a:effectLst/>
        </p:grpSpPr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15424423-606B-40DA-9467-BEFE62948D21}"/>
                </a:ext>
              </a:extLst>
            </p:cNvPr>
            <p:cNvGrpSpPr/>
            <p:nvPr/>
          </p:nvGrpSpPr>
          <p:grpSpPr>
            <a:xfrm>
              <a:off x="8839406" y="3259796"/>
              <a:ext cx="3363853" cy="1022419"/>
              <a:chOff x="6516746" y="1919393"/>
              <a:chExt cx="3363853" cy="1022419"/>
            </a:xfrm>
            <a:grp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06" name="Triangle rectangle 105">
                <a:extLst>
                  <a:ext uri="{FF2B5EF4-FFF2-40B4-BE49-F238E27FC236}">
                    <a16:creationId xmlns:a16="http://schemas.microsoft.com/office/drawing/2014/main" id="{B7CB495A-A0A7-4615-A01B-0091A840CF0F}"/>
                  </a:ext>
                </a:extLst>
              </p:cNvPr>
              <p:cNvSpPr/>
              <p:nvPr/>
            </p:nvSpPr>
            <p:spPr>
              <a:xfrm rot="2733685">
                <a:off x="6509742" y="2072640"/>
                <a:ext cx="729931" cy="715923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6C6E1299-1880-4CE5-9705-DE6CF373EFD8}"/>
                  </a:ext>
                </a:extLst>
              </p:cNvPr>
              <p:cNvSpPr/>
              <p:nvPr/>
            </p:nvSpPr>
            <p:spPr>
              <a:xfrm>
                <a:off x="6862478" y="1919393"/>
                <a:ext cx="3018121" cy="102241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sp>
          <p:nvSpPr>
            <p:cNvPr id="105" name="Google Shape;237;p16">
              <a:extLst>
                <a:ext uri="{FF2B5EF4-FFF2-40B4-BE49-F238E27FC236}">
                  <a16:creationId xmlns:a16="http://schemas.microsoft.com/office/drawing/2014/main" id="{47C86553-7D16-4009-8FC6-71531AFEDA55}"/>
                </a:ext>
              </a:extLst>
            </p:cNvPr>
            <p:cNvSpPr txBox="1"/>
            <p:nvPr/>
          </p:nvSpPr>
          <p:spPr>
            <a:xfrm flipV="1">
              <a:off x="9289396" y="3399619"/>
              <a:ext cx="2913866" cy="729212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r>
                <a:rPr lang="fr-FR" sz="2000" b="1" dirty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Contrat Maintenance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AE7BDD7-0E4C-4BF2-B694-03DDCEAE4543}"/>
              </a:ext>
            </a:extLst>
          </p:cNvPr>
          <p:cNvGrpSpPr/>
          <p:nvPr/>
        </p:nvGrpSpPr>
        <p:grpSpPr>
          <a:xfrm>
            <a:off x="8399153" y="1345991"/>
            <a:ext cx="3799065" cy="1027997"/>
            <a:chOff x="8399153" y="1345991"/>
            <a:chExt cx="3799065" cy="1027997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108CC7F0-D46A-4F67-BCC8-5A390DA6086C}"/>
                </a:ext>
              </a:extLst>
            </p:cNvPr>
            <p:cNvGrpSpPr/>
            <p:nvPr/>
          </p:nvGrpSpPr>
          <p:grpSpPr>
            <a:xfrm>
              <a:off x="8914336" y="1351569"/>
              <a:ext cx="3283882" cy="1022419"/>
              <a:chOff x="8453223" y="1351569"/>
              <a:chExt cx="3697219" cy="1022419"/>
            </a:xfrm>
            <a:solidFill>
              <a:srgbClr val="BDECDE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0007D71-4056-48B8-B1EE-96645F81AEF0}"/>
                  </a:ext>
                </a:extLst>
              </p:cNvPr>
              <p:cNvSpPr/>
              <p:nvPr/>
            </p:nvSpPr>
            <p:spPr>
              <a:xfrm flipV="1">
                <a:off x="8453223" y="1351569"/>
                <a:ext cx="3697219" cy="10224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1" name="Google Shape;237;p16">
                <a:extLst>
                  <a:ext uri="{FF2B5EF4-FFF2-40B4-BE49-F238E27FC236}">
                    <a16:creationId xmlns:a16="http://schemas.microsoft.com/office/drawing/2014/main" id="{38FDC694-84DD-40DF-8E0B-852918E60670}"/>
                  </a:ext>
                </a:extLst>
              </p:cNvPr>
              <p:cNvSpPr txBox="1"/>
              <p:nvPr/>
            </p:nvSpPr>
            <p:spPr>
              <a:xfrm>
                <a:off x="9475452" y="1504950"/>
                <a:ext cx="2497474" cy="72921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r"/>
                <a:r>
                  <a:rPr lang="fr-FR" sz="20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5 segments stables de client identifiés</a:t>
                </a:r>
              </a:p>
            </p:txBody>
          </p:sp>
        </p:grpSp>
        <p:sp>
          <p:nvSpPr>
            <p:cNvPr id="19" name="Losange 18">
              <a:extLst>
                <a:ext uri="{FF2B5EF4-FFF2-40B4-BE49-F238E27FC236}">
                  <a16:creationId xmlns:a16="http://schemas.microsoft.com/office/drawing/2014/main" id="{46748339-C604-474B-AEA6-4964F8541352}"/>
                </a:ext>
              </a:extLst>
            </p:cNvPr>
            <p:cNvSpPr/>
            <p:nvPr/>
          </p:nvSpPr>
          <p:spPr>
            <a:xfrm>
              <a:off x="8399153" y="1345991"/>
              <a:ext cx="1027911" cy="102241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CE03B77-D489-4BD0-8313-9A7F56F4B6C2}"/>
              </a:ext>
            </a:extLst>
          </p:cNvPr>
          <p:cNvGrpSpPr/>
          <p:nvPr/>
        </p:nvGrpSpPr>
        <p:grpSpPr>
          <a:xfrm>
            <a:off x="8399153" y="3458067"/>
            <a:ext cx="3799065" cy="1031524"/>
            <a:chOff x="8399153" y="3458067"/>
            <a:chExt cx="3799065" cy="1031524"/>
          </a:xfrm>
          <a:solidFill>
            <a:srgbClr val="DEA57B"/>
          </a:solidFill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BF8C3374-27CA-4D77-B498-69A134CE61B6}"/>
                </a:ext>
              </a:extLst>
            </p:cNvPr>
            <p:cNvGrpSpPr/>
            <p:nvPr/>
          </p:nvGrpSpPr>
          <p:grpSpPr>
            <a:xfrm>
              <a:off x="8915018" y="3458067"/>
              <a:ext cx="3283200" cy="1022419"/>
              <a:chOff x="8494781" y="3458067"/>
              <a:chExt cx="3697219" cy="1022419"/>
            </a:xfrm>
            <a:grp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ECC6D5D-C0EB-4385-9B9E-0B6A8159E314}"/>
                  </a:ext>
                </a:extLst>
              </p:cNvPr>
              <p:cNvSpPr/>
              <p:nvPr/>
            </p:nvSpPr>
            <p:spPr>
              <a:xfrm flipV="1">
                <a:off x="8494781" y="3458067"/>
                <a:ext cx="3697219" cy="10224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87" name="Google Shape;237;p16">
                <a:extLst>
                  <a:ext uri="{FF2B5EF4-FFF2-40B4-BE49-F238E27FC236}">
                    <a16:creationId xmlns:a16="http://schemas.microsoft.com/office/drawing/2014/main" id="{EEA1603E-E124-4C43-8F38-BA43003A008E}"/>
                  </a:ext>
                </a:extLst>
              </p:cNvPr>
              <p:cNvSpPr txBox="1"/>
              <p:nvPr/>
            </p:nvSpPr>
            <p:spPr>
              <a:xfrm>
                <a:off x="9128408" y="3611448"/>
                <a:ext cx="2886076" cy="72921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r"/>
                <a:r>
                  <a:rPr lang="fr-FR" sz="20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Voir Slide n°24</a:t>
                </a:r>
              </a:p>
            </p:txBody>
          </p:sp>
        </p:grpSp>
        <p:sp>
          <p:nvSpPr>
            <p:cNvPr id="109" name="Losange 108">
              <a:extLst>
                <a:ext uri="{FF2B5EF4-FFF2-40B4-BE49-F238E27FC236}">
                  <a16:creationId xmlns:a16="http://schemas.microsoft.com/office/drawing/2014/main" id="{6D909AE6-7BAC-4683-B20E-D71A156FED4F}"/>
                </a:ext>
              </a:extLst>
            </p:cNvPr>
            <p:cNvSpPr/>
            <p:nvPr/>
          </p:nvSpPr>
          <p:spPr>
            <a:xfrm>
              <a:off x="8399153" y="3467172"/>
              <a:ext cx="1027911" cy="102241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A79BE8F3-CAC4-40CB-ACC7-99AD04739F78}"/>
              </a:ext>
            </a:extLst>
          </p:cNvPr>
          <p:cNvGrpSpPr/>
          <p:nvPr/>
        </p:nvGrpSpPr>
        <p:grpSpPr>
          <a:xfrm>
            <a:off x="8399153" y="5126053"/>
            <a:ext cx="3799065" cy="1068405"/>
            <a:chOff x="8399153" y="5126053"/>
            <a:chExt cx="3799065" cy="1068405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8D4BEB9-CA5F-4730-9724-912EA3E233BD}"/>
                </a:ext>
              </a:extLst>
            </p:cNvPr>
            <p:cNvGrpSpPr/>
            <p:nvPr/>
          </p:nvGrpSpPr>
          <p:grpSpPr>
            <a:xfrm>
              <a:off x="8915018" y="5172039"/>
              <a:ext cx="3283200" cy="1022419"/>
              <a:chOff x="8494781" y="4763897"/>
              <a:chExt cx="3697219" cy="1022419"/>
            </a:xfrm>
            <a:solidFill>
              <a:srgbClr val="6B526B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037C3D7-A236-4BE5-B1C9-A3B1857792FA}"/>
                  </a:ext>
                </a:extLst>
              </p:cNvPr>
              <p:cNvSpPr/>
              <p:nvPr/>
            </p:nvSpPr>
            <p:spPr>
              <a:xfrm flipV="1">
                <a:off x="8494781" y="4763897"/>
                <a:ext cx="3697219" cy="10224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92" name="Google Shape;237;p16">
                <a:extLst>
                  <a:ext uri="{FF2B5EF4-FFF2-40B4-BE49-F238E27FC236}">
                    <a16:creationId xmlns:a16="http://schemas.microsoft.com/office/drawing/2014/main" id="{E8B865B2-BE40-4E81-89FB-AE01B605C339}"/>
                  </a:ext>
                </a:extLst>
              </p:cNvPr>
              <p:cNvSpPr txBox="1"/>
              <p:nvPr/>
            </p:nvSpPr>
            <p:spPr>
              <a:xfrm>
                <a:off x="9128408" y="4917278"/>
                <a:ext cx="2886076" cy="72921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r"/>
                <a:r>
                  <a:rPr lang="fr-FR" sz="20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Update tous les </a:t>
                </a:r>
              </a:p>
              <a:p>
                <a:pPr algn="r"/>
                <a:r>
                  <a:rPr lang="fr-FR" sz="2000" b="1" dirty="0"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6 mois</a:t>
                </a:r>
              </a:p>
            </p:txBody>
          </p:sp>
        </p:grpSp>
        <p:sp>
          <p:nvSpPr>
            <p:cNvPr id="110" name="Losange 109">
              <a:extLst>
                <a:ext uri="{FF2B5EF4-FFF2-40B4-BE49-F238E27FC236}">
                  <a16:creationId xmlns:a16="http://schemas.microsoft.com/office/drawing/2014/main" id="{EA9202D8-2620-4923-AA85-D126C7661593}"/>
                </a:ext>
              </a:extLst>
            </p:cNvPr>
            <p:cNvSpPr/>
            <p:nvPr/>
          </p:nvSpPr>
          <p:spPr>
            <a:xfrm>
              <a:off x="8399153" y="5126053"/>
              <a:ext cx="1027911" cy="1022419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AF9A97C3-96A4-44D8-8A18-D05E42279E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19" y="1895948"/>
            <a:ext cx="4904373" cy="36782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B2921D5-56AC-44F7-BCCA-EE9F60C6B2C3}"/>
              </a:ext>
            </a:extLst>
          </p:cNvPr>
          <p:cNvSpPr/>
          <p:nvPr/>
        </p:nvSpPr>
        <p:spPr>
          <a:xfrm>
            <a:off x="3596714" y="1846068"/>
            <a:ext cx="4997582" cy="4055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01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0DDD8E-E6CC-440F-A3E2-B00393C023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4A1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b="0" i="0" dirty="0">
              <a:solidFill>
                <a:srgbClr val="000000"/>
              </a:solidFill>
              <a:effectLst/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D2B8-901A-4368-86D5-09E18CE173EE}"/>
              </a:ext>
            </a:extLst>
          </p:cNvPr>
          <p:cNvSpPr txBox="1"/>
          <p:nvPr/>
        </p:nvSpPr>
        <p:spPr>
          <a:xfrm>
            <a:off x="5937146" y="1907724"/>
            <a:ext cx="317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7451EB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8874AFE-699A-46F5-9A64-15E9D694AEF3}"/>
              </a:ext>
            </a:extLst>
          </p:cNvPr>
          <p:cNvGrpSpPr/>
          <p:nvPr/>
        </p:nvGrpSpPr>
        <p:grpSpPr>
          <a:xfrm>
            <a:off x="3914750" y="1247750"/>
            <a:ext cx="4362500" cy="4362500"/>
            <a:chOff x="3914750" y="1709415"/>
            <a:chExt cx="4362500" cy="4362500"/>
          </a:xfrm>
          <a:solidFill>
            <a:srgbClr val="F7F7F7"/>
          </a:solidFill>
        </p:grpSpPr>
        <p:sp>
          <p:nvSpPr>
            <p:cNvPr id="13" name="Rectangle: Rounded Corners 1">
              <a:extLst>
                <a:ext uri="{FF2B5EF4-FFF2-40B4-BE49-F238E27FC236}">
                  <a16:creationId xmlns:a16="http://schemas.microsoft.com/office/drawing/2014/main" id="{A89823E2-73B9-49C3-B1F8-160AFA3DA2CB}"/>
                </a:ext>
              </a:extLst>
            </p:cNvPr>
            <p:cNvSpPr/>
            <p:nvPr/>
          </p:nvSpPr>
          <p:spPr>
            <a:xfrm>
              <a:off x="3914750" y="1709415"/>
              <a:ext cx="4362500" cy="4362500"/>
            </a:xfrm>
            <a:prstGeom prst="roundRect">
              <a:avLst>
                <a:gd name="adj" fmla="val 6979"/>
              </a:avLst>
            </a:prstGeom>
            <a:solidFill>
              <a:schemeClr val="bg1"/>
            </a:solidFill>
            <a:ln w="152400">
              <a:solidFill>
                <a:schemeClr val="bg1"/>
              </a:solidFill>
            </a:ln>
            <a:effectLst>
              <a:outerShdw blurRad="596900" dist="419100" dir="2700000" algn="tl" rotWithShape="0">
                <a:schemeClr val="accent3">
                  <a:lumMod val="50000"/>
                  <a:alpha val="8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E67B52-4E07-46AF-9CE4-8714375B4B60}"/>
                </a:ext>
              </a:extLst>
            </p:cNvPr>
            <p:cNvSpPr txBox="1"/>
            <p:nvPr/>
          </p:nvSpPr>
          <p:spPr>
            <a:xfrm>
              <a:off x="4513651" y="2613393"/>
              <a:ext cx="3164713" cy="25545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algn="ctr">
                <a:defRPr sz="4000">
                  <a:solidFill>
                    <a:srgbClr val="7451E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</a:lstStyle>
            <a:p>
              <a:r>
                <a:rPr lang="en-US" sz="4000" dirty="0">
                  <a:solidFill>
                    <a:srgbClr val="0084A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MERCI </a:t>
              </a:r>
              <a:br>
                <a:rPr lang="en-US" sz="4000" dirty="0">
                  <a:solidFill>
                    <a:srgbClr val="0084A1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</a:br>
              <a:r>
                <a:rPr lang="fr-FR" dirty="0">
                  <a:solidFill>
                    <a:srgbClr val="0084A1"/>
                  </a:solidFill>
                </a:rPr>
                <a:t>POUR </a:t>
              </a:r>
              <a:br>
                <a:rPr lang="fr-FR" dirty="0">
                  <a:solidFill>
                    <a:srgbClr val="0084A1"/>
                  </a:solidFill>
                </a:rPr>
              </a:br>
              <a:r>
                <a:rPr lang="fr-FR" dirty="0">
                  <a:solidFill>
                    <a:srgbClr val="0084A1"/>
                  </a:solidFill>
                </a:rPr>
                <a:t>VOTRE</a:t>
              </a:r>
            </a:p>
            <a:p>
              <a:r>
                <a:rPr lang="fr-FR" dirty="0">
                  <a:solidFill>
                    <a:srgbClr val="0084A1"/>
                  </a:solidFill>
                </a:rPr>
                <a:t>ATTENTION</a:t>
              </a:r>
              <a:endParaRPr lang="en-US" dirty="0">
                <a:solidFill>
                  <a:srgbClr val="0084A1"/>
                </a:solidFill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F69F27-1025-4AF2-99C8-D6BBBFCA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32</a:t>
            </a:fld>
            <a:endParaRPr lang="fr-FR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D01F4A04-03AB-498E-BECB-5C28AE463A8C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260861" y="2793582"/>
            <a:ext cx="1393029" cy="1270836"/>
          </a:xfrm>
          <a:custGeom>
            <a:avLst/>
            <a:gdLst>
              <a:gd name="T0" fmla="*/ 0 w 456"/>
              <a:gd name="T1" fmla="*/ 356 h 416"/>
              <a:gd name="T2" fmla="*/ 147 w 456"/>
              <a:gd name="T3" fmla="*/ 208 h 416"/>
              <a:gd name="T4" fmla="*/ 0 w 456"/>
              <a:gd name="T5" fmla="*/ 58 h 416"/>
              <a:gd name="T6" fmla="*/ 59 w 456"/>
              <a:gd name="T7" fmla="*/ 0 h 416"/>
              <a:gd name="T8" fmla="*/ 265 w 456"/>
              <a:gd name="T9" fmla="*/ 208 h 416"/>
              <a:gd name="T10" fmla="*/ 59 w 456"/>
              <a:gd name="T11" fmla="*/ 416 h 416"/>
              <a:gd name="T12" fmla="*/ 0 w 456"/>
              <a:gd name="T13" fmla="*/ 356 h 416"/>
              <a:gd name="T14" fmla="*/ 248 w 456"/>
              <a:gd name="T15" fmla="*/ 0 h 416"/>
              <a:gd name="T16" fmla="*/ 456 w 456"/>
              <a:gd name="T17" fmla="*/ 208 h 416"/>
              <a:gd name="T18" fmla="*/ 248 w 456"/>
              <a:gd name="T19" fmla="*/ 416 h 416"/>
              <a:gd name="T20" fmla="*/ 191 w 456"/>
              <a:gd name="T21" fmla="*/ 356 h 416"/>
              <a:gd name="T22" fmla="*/ 338 w 456"/>
              <a:gd name="T23" fmla="*/ 208 h 416"/>
              <a:gd name="T24" fmla="*/ 191 w 456"/>
              <a:gd name="T25" fmla="*/ 58 h 416"/>
              <a:gd name="T26" fmla="*/ 248 w 456"/>
              <a:gd name="T27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416">
                <a:moveTo>
                  <a:pt x="0" y="356"/>
                </a:moveTo>
                <a:lnTo>
                  <a:pt x="147" y="208"/>
                </a:lnTo>
                <a:lnTo>
                  <a:pt x="0" y="58"/>
                </a:lnTo>
                <a:lnTo>
                  <a:pt x="59" y="0"/>
                </a:lnTo>
                <a:lnTo>
                  <a:pt x="265" y="208"/>
                </a:lnTo>
                <a:lnTo>
                  <a:pt x="59" y="416"/>
                </a:lnTo>
                <a:lnTo>
                  <a:pt x="0" y="356"/>
                </a:lnTo>
                <a:close/>
                <a:moveTo>
                  <a:pt x="248" y="0"/>
                </a:moveTo>
                <a:lnTo>
                  <a:pt x="456" y="208"/>
                </a:lnTo>
                <a:lnTo>
                  <a:pt x="248" y="416"/>
                </a:lnTo>
                <a:lnTo>
                  <a:pt x="191" y="356"/>
                </a:lnTo>
                <a:lnTo>
                  <a:pt x="338" y="208"/>
                </a:lnTo>
                <a:lnTo>
                  <a:pt x="191" y="58"/>
                </a:lnTo>
                <a:lnTo>
                  <a:pt x="248" y="0"/>
                </a:lnTo>
                <a:close/>
              </a:path>
            </a:pathLst>
          </a:custGeom>
          <a:solidFill>
            <a:schemeClr val="bg1"/>
          </a:solidFill>
          <a:ln w="152400">
            <a:noFill/>
          </a:ln>
          <a:effectLst>
            <a:outerShdw blurRad="596900" dist="419100" dir="2700000" algn="tl" rotWithShape="0">
              <a:schemeClr val="accent3">
                <a:lumMod val="50000"/>
                <a:alpha val="8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3356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Inspect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data..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427E2345-5539-403E-8C66-21AFD3466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E6DBA3-DA30-40D0-9CE8-5077FDA79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575" y="1900237"/>
            <a:ext cx="6800850" cy="3057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692E1B4-85F1-4078-B62E-5D7D67243A8D}"/>
              </a:ext>
            </a:extLst>
          </p:cNvPr>
          <p:cNvSpPr/>
          <p:nvPr/>
        </p:nvSpPr>
        <p:spPr>
          <a:xfrm>
            <a:off x="8725989" y="2508069"/>
            <a:ext cx="696686" cy="269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575553-E5B4-4A7C-89D2-2F98DA72C1E2}"/>
              </a:ext>
            </a:extLst>
          </p:cNvPr>
          <p:cNvSpPr/>
          <p:nvPr/>
        </p:nvSpPr>
        <p:spPr>
          <a:xfrm>
            <a:off x="7567746" y="2804163"/>
            <a:ext cx="696686" cy="269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EA80705-816E-4924-904C-5ADDCE9F7A20}"/>
              </a:ext>
            </a:extLst>
          </p:cNvPr>
          <p:cNvSpPr/>
          <p:nvPr/>
        </p:nvSpPr>
        <p:spPr>
          <a:xfrm>
            <a:off x="7567746" y="3690671"/>
            <a:ext cx="696686" cy="269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4E40DA-075B-4E8F-85D3-417EB215E50E}"/>
              </a:ext>
            </a:extLst>
          </p:cNvPr>
          <p:cNvSpPr/>
          <p:nvPr/>
        </p:nvSpPr>
        <p:spPr>
          <a:xfrm>
            <a:off x="7567746" y="3977443"/>
            <a:ext cx="696686" cy="2699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6D750C-8A32-4BB8-9B37-7799DD139DA5}"/>
              </a:ext>
            </a:extLst>
          </p:cNvPr>
          <p:cNvSpPr/>
          <p:nvPr/>
        </p:nvSpPr>
        <p:spPr>
          <a:xfrm>
            <a:off x="-2164" y="3013166"/>
            <a:ext cx="12194164" cy="1066800"/>
          </a:xfrm>
          <a:prstGeom prst="rect">
            <a:avLst/>
          </a:prstGeom>
          <a:solidFill>
            <a:srgbClr val="DC2A3A"/>
          </a:solidFill>
          <a:ln>
            <a:solidFill>
              <a:srgbClr val="DC2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 panose="020B0604020202020204" pitchFamily="34" charset="0"/>
              </a:rPr>
              <a:t>Drop </a:t>
            </a:r>
            <a:r>
              <a:rPr lang="fr-FR" sz="3200" b="1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 panose="020B0604020202020204" pitchFamily="34" charset="0"/>
              </a:rPr>
              <a:t>duplicated</a:t>
            </a: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…. Impute NaN values </a:t>
            </a:r>
            <a:r>
              <a:rPr lang="fr-FR" sz="3200" b="1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</a:t>
            </a: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3200" b="1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median</a:t>
            </a: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…..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CD29016-B8CA-4CFF-BDC2-BC73CB13C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862" y="1943100"/>
            <a:ext cx="6772275" cy="2971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72D70F-6481-460E-ACA0-12AE98C86D4F}"/>
              </a:ext>
            </a:extLst>
          </p:cNvPr>
          <p:cNvSpPr/>
          <p:nvPr/>
        </p:nvSpPr>
        <p:spPr>
          <a:xfrm>
            <a:off x="7058025" y="2200275"/>
            <a:ext cx="2364650" cy="26384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821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7" grpId="1" animBg="1"/>
      <p:bldP spid="18" grpId="0" animBg="1"/>
      <p:bldP spid="18" grpId="1" animBg="1"/>
      <p:bldP spid="21" grpId="0" animBg="1"/>
      <p:bldP spid="21" grpId="1" animBg="1"/>
      <p:bldP spid="24" grpId="0" animBg="1"/>
      <p:bldP spid="24" grpId="1" animBg="1"/>
      <p:bldP spid="8" grpId="0" animBg="1"/>
      <p:bldP spid="8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Merge data…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427E2345-5539-403E-8C66-21AFD3466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n°3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2ACEA7E-1971-4D82-8A3B-676D6EFD3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4175" y="1957387"/>
            <a:ext cx="63436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85A018-7CC9-4D3F-AA36-CA914F57D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074199"/>
            <a:ext cx="9655901" cy="472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Univariate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427E2345-5539-403E-8C66-21AFD3466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n°4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8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1E5FA29-DB0F-4092-913B-5DE3F312A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074199"/>
            <a:ext cx="9655901" cy="472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Univariate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n°5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33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A201A47B-0201-46A2-A8CE-609AFB47D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074200"/>
            <a:ext cx="9655901" cy="472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Univariate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n°6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4D1B26-2597-411C-BBAF-36B229F45E56}"/>
              </a:ext>
            </a:extLst>
          </p:cNvPr>
          <p:cNvSpPr/>
          <p:nvPr/>
        </p:nvSpPr>
        <p:spPr>
          <a:xfrm>
            <a:off x="-2164" y="3013166"/>
            <a:ext cx="12194164" cy="1066800"/>
          </a:xfrm>
          <a:prstGeom prst="rect">
            <a:avLst/>
          </a:prstGeom>
          <a:solidFill>
            <a:srgbClr val="DC2A3A"/>
          </a:solidFill>
          <a:ln>
            <a:solidFill>
              <a:srgbClr val="DC2A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 panose="020B0604020202020204" pitchFamily="34" charset="0"/>
              </a:rPr>
              <a:t>…… Not Normal Data …… </a:t>
            </a:r>
            <a:endParaRPr lang="fr-FR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1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ts val="1700"/>
              <a:buNone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– DATA CLEANING &amp; EDA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667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Outliers</a:t>
            </a:r>
            <a:r>
              <a:rPr lang="fr-FR" altLang="en-US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0A5C8D2F-90AC-4E5E-A6D7-35F138407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n°7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30BE39-CA49-49E9-9739-E2DB1698A3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878"/>
          <a:stretch/>
        </p:blipFill>
        <p:spPr>
          <a:xfrm>
            <a:off x="3294726" y="1112415"/>
            <a:ext cx="4857750" cy="463316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E16DE70-EC99-4B7E-B87E-CA5935D1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70" y="1112415"/>
            <a:ext cx="6569146" cy="544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5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Aqua blues 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4D47"/>
      </a:accent1>
      <a:accent2>
        <a:srgbClr val="128277"/>
      </a:accent2>
      <a:accent3>
        <a:srgbClr val="52958B"/>
      </a:accent3>
      <a:accent4>
        <a:srgbClr val="B9C4C9"/>
      </a:accent4>
      <a:accent5>
        <a:srgbClr val="000000"/>
      </a:accent5>
      <a:accent6>
        <a:srgbClr val="8A8A8A"/>
      </a:accent6>
      <a:hlink>
        <a:srgbClr val="0096D2"/>
      </a:hlink>
      <a:folHlink>
        <a:srgbClr val="0057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BA184A4-BB09-4F7D-9E1E-8A2D3CA0413A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7790</TotalTime>
  <Words>488</Words>
  <Application>Microsoft Office PowerPoint</Application>
  <PresentationFormat>Grand écran</PresentationFormat>
  <Paragraphs>127</Paragraphs>
  <Slides>32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Montserrat</vt:lpstr>
      <vt:lpstr>Open Sans</vt:lpstr>
      <vt:lpstr>Open Sans Extrabold</vt:lpstr>
      <vt:lpstr>Open Sans SemiBold</vt:lpstr>
      <vt:lpstr>Open Sans SemiBold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Mohamed-Sidina</dc:creator>
  <cp:lastModifiedBy>Mohamed Sidina</cp:lastModifiedBy>
  <cp:revision>486</cp:revision>
  <dcterms:created xsi:type="dcterms:W3CDTF">2021-05-27T06:08:20Z</dcterms:created>
  <dcterms:modified xsi:type="dcterms:W3CDTF">2021-10-05T13:41:05Z</dcterms:modified>
</cp:coreProperties>
</file>